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5" r:id="rId1"/>
    <p:sldMasterId id="2147483762" r:id="rId2"/>
  </p:sldMasterIdLst>
  <p:notesMasterIdLst>
    <p:notesMasterId r:id="rId34"/>
  </p:notesMasterIdLst>
  <p:sldIdLst>
    <p:sldId id="277" r:id="rId3"/>
    <p:sldId id="744" r:id="rId4"/>
    <p:sldId id="745" r:id="rId5"/>
    <p:sldId id="746" r:id="rId6"/>
    <p:sldId id="751" r:id="rId7"/>
    <p:sldId id="696" r:id="rId8"/>
    <p:sldId id="697" r:id="rId9"/>
    <p:sldId id="748" r:id="rId10"/>
    <p:sldId id="698" r:id="rId11"/>
    <p:sldId id="699" r:id="rId12"/>
    <p:sldId id="700" r:id="rId13"/>
    <p:sldId id="701" r:id="rId14"/>
    <p:sldId id="749" r:id="rId15"/>
    <p:sldId id="722" r:id="rId16"/>
    <p:sldId id="723" r:id="rId17"/>
    <p:sldId id="750" r:id="rId18"/>
    <p:sldId id="725" r:id="rId19"/>
    <p:sldId id="726" r:id="rId20"/>
    <p:sldId id="727" r:id="rId21"/>
    <p:sldId id="729" r:id="rId22"/>
    <p:sldId id="730" r:id="rId23"/>
    <p:sldId id="731" r:id="rId24"/>
    <p:sldId id="742" r:id="rId25"/>
    <p:sldId id="743" r:id="rId26"/>
    <p:sldId id="732" r:id="rId27"/>
    <p:sldId id="733" r:id="rId28"/>
    <p:sldId id="734" r:id="rId29"/>
    <p:sldId id="735" r:id="rId30"/>
    <p:sldId id="736" r:id="rId31"/>
    <p:sldId id="694" r:id="rId32"/>
    <p:sldId id="737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28B22"/>
    <a:srgbClr val="1C721C"/>
    <a:srgbClr val="19641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914" autoAdjust="0"/>
    <p:restoredTop sz="94673" autoAdjust="0"/>
  </p:normalViewPr>
  <p:slideViewPr>
    <p:cSldViewPr snapToGrid="0">
      <p:cViewPr varScale="1">
        <p:scale>
          <a:sx n="61" d="100"/>
          <a:sy n="61" d="100"/>
        </p:scale>
        <p:origin x="1752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435505-D4AB-4F36-857A-9B945E75E4E8}" type="datetimeFigureOut">
              <a:rPr lang="en-US" smtClean="0"/>
              <a:t>6/3/2024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468E2D-EFB9-4AD3-BCB1-EC1F9CDD03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0628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468E2D-EFB9-4AD3-BCB1-EC1F9CDD038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6736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NOTE:</a:t>
            </a:r>
            <a:r>
              <a:rPr lang="en-US" baseline="0" dirty="0"/>
              <a:t> WE ARE NOT HAVING THEM RUN THESE SLIDES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468E2D-EFB9-4AD3-BCB1-EC1F9CDD038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37204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468E2D-EFB9-4AD3-BCB1-EC1F9CDD038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370218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468E2D-EFB9-4AD3-BCB1-EC1F9CDD038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608732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468E2D-EFB9-4AD3-BCB1-EC1F9CDD038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764676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468E2D-EFB9-4AD3-BCB1-EC1F9CDD038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471757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34D3C-A7F3-42D4-ADE2-DD797C38948A}" type="datetime1">
              <a:rPr lang="en-US" smtClean="0"/>
              <a:t>6/3/2024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505485" y="0"/>
            <a:ext cx="683339" cy="365125"/>
          </a:xfrm>
        </p:spPr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7692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EAAEE3-92B3-4370-99EF-20B5289B0BCA}" type="datetime1">
              <a:rPr lang="en-US" smtClean="0"/>
              <a:t>6/3/2024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1300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7D530-23CF-428F-837B-D4943E081A65}" type="datetime1">
              <a:rPr lang="en-US" smtClean="0"/>
              <a:t>6/3/2024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519228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5E9ECB-04AE-4562-A946-D90B9275840A}" type="datetime1">
              <a:rPr lang="en-US" smtClean="0"/>
              <a:t>6/3/2024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4860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569A60-06E6-409C-B072-E9C476C65BED}" type="datetime1">
              <a:rPr lang="en-US" smtClean="0"/>
              <a:t>6/3/2024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6989811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8633C2-CE50-4831-9140-9BAB0A3D93A7}" type="datetime1">
              <a:rPr lang="en-US" smtClean="0"/>
              <a:t>6/3/2024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05795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58C2F-851F-48B9-BCE1-D6888393F36A}" type="datetime1">
              <a:rPr lang="en-US" smtClean="0"/>
              <a:t>6/3/2024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3773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3D2AA-F1F2-42C5-A027-976CEF9E4690}" type="datetime1">
              <a:rPr lang="en-US" smtClean="0"/>
              <a:t>6/3/2024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29810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D669B-D063-4726-A366-5B3E3468CD11}" type="datetime1">
              <a:rPr lang="en-US" smtClean="0"/>
              <a:t>5/30/2024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505485" y="0"/>
            <a:ext cx="683339" cy="365125"/>
          </a:xfrm>
        </p:spPr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22746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9CFC7C-F802-4CB9-9B93-99FDA571BE4F}" type="datetime1">
              <a:rPr lang="en-US" smtClean="0"/>
              <a:t>5/30/2024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508661" y="0"/>
            <a:ext cx="683339" cy="365125"/>
          </a:xfrm>
        </p:spPr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31820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0CCA1C-3A74-4C78-817B-333997C7F23E}" type="datetime1">
              <a:rPr lang="en-US" smtClean="0"/>
              <a:t>5/30/2024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1308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7F95D-8D5C-4A62-A70D-32C79855848F}" type="datetime1">
              <a:rPr lang="en-US" smtClean="0"/>
              <a:t>6/3/2024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508661" y="-19950"/>
            <a:ext cx="683339" cy="365125"/>
          </a:xfrm>
        </p:spPr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12105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05D30-1E2C-4C06-960B-6AAEC7F90DCF}" type="datetime1">
              <a:rPr lang="en-US" smtClean="0"/>
              <a:t>5/30/2024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24952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5B0C3-AF22-4AAF-AB45-8856D3B1DE32}" type="datetime1">
              <a:rPr lang="en-US" smtClean="0"/>
              <a:t>5/30/2024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65931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41F61-4140-45AE-A2D9-62C8409E9F5E}" type="datetime1">
              <a:rPr lang="en-US" smtClean="0"/>
              <a:t>5/30/2024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75765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F835A-1DBA-422C-921D-5D7E6587AAC4}" type="datetime1">
              <a:rPr lang="en-US" smtClean="0"/>
              <a:t>5/30/2024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508661" y="0"/>
            <a:ext cx="683339" cy="365125"/>
          </a:xfrm>
        </p:spPr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6651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59441-3674-439A-9D70-E24945F421A8}" type="datetime1">
              <a:rPr lang="en-US" smtClean="0"/>
              <a:t>5/30/2024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9765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D542A-075E-4F1D-8530-D33B756486EC}" type="datetime1">
              <a:rPr lang="en-US" smtClean="0"/>
              <a:t>5/30/2024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08259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49237-5989-498B-9E2A-A93239232331}" type="datetime1">
              <a:rPr lang="en-US" smtClean="0"/>
              <a:t>5/30/2024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99609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3E150B-9AB0-4696-AAC7-136CC9D8AC0D}" type="datetime1">
              <a:rPr lang="en-US" smtClean="0"/>
              <a:t>5/30/2024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1875854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2D613-E016-4000-93A3-D6BB9EDB0862}" type="datetime1">
              <a:rPr lang="en-US" smtClean="0"/>
              <a:t>5/30/2024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12141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99DFBF-DF62-4D48-A30A-EC2DD5C0CE3B}" type="datetime1">
              <a:rPr lang="en-US" smtClean="0"/>
              <a:t>5/30/2024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908435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90C45-25F0-43AC-82F7-6B349CC69871}" type="datetime1">
              <a:rPr lang="en-US" smtClean="0"/>
              <a:t>6/3/2024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44093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A0FC9-1EF3-434C-9E3C-C1BE9362F4B7}" type="datetime1">
              <a:rPr lang="en-US" smtClean="0"/>
              <a:t>5/30/2024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0784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B7DBC-51C1-403D-8333-8492962C3920}" type="datetime1">
              <a:rPr lang="en-US" smtClean="0"/>
              <a:t>5/30/2024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80275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E6866F-B1BE-4492-A8D1-FF6191769433}" type="datetime1">
              <a:rPr lang="en-US" smtClean="0"/>
              <a:t>5/30/2024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7458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29451-4FFA-46D1-ACC8-30BC44836794}" type="datetime1">
              <a:rPr lang="en-US" smtClean="0"/>
              <a:t>6/3/2024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508661" y="0"/>
            <a:ext cx="683339" cy="365125"/>
          </a:xfrm>
        </p:spPr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2151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679C1-DF30-4D36-9252-4995D88FF0CC}" type="datetime1">
              <a:rPr lang="en-US" smtClean="0"/>
              <a:t>6/3/2024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3157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8296D-A6ED-4382-8CFE-0566851713B7}" type="datetime1">
              <a:rPr lang="en-US" smtClean="0"/>
              <a:t>6/3/2024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9594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2F280-740E-40F8-835F-A7E59C20EF24}" type="datetime1">
              <a:rPr lang="en-US" smtClean="0"/>
              <a:t>6/3/2024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508661" y="5687"/>
            <a:ext cx="683339" cy="365125"/>
          </a:xfrm>
        </p:spPr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2828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509BD-9382-430F-A9F8-2457E74CA230}" type="datetime1">
              <a:rPr lang="en-US" smtClean="0"/>
              <a:t>6/3/2024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2471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4CD131-D6B9-4C7B-8AAD-1CAA1FD443DA}" type="datetime1">
              <a:rPr lang="en-US" smtClean="0"/>
              <a:t>6/3/2024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636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8.xml"/><Relationship Id="rId16" Type="http://schemas.openxmlformats.org/officeDocument/2006/relationships/slideLayout" Target="../slideLayouts/slideLayout32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7F77DB-E9BB-454E-B125-51A531E29466}" type="datetime1">
              <a:rPr lang="en-US" smtClean="0"/>
              <a:t>6/3/2024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82515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51" r:id="rId6"/>
    <p:sldLayoutId id="2147483752" r:id="rId7"/>
    <p:sldLayoutId id="2147483753" r:id="rId8"/>
    <p:sldLayoutId id="2147483754" r:id="rId9"/>
    <p:sldLayoutId id="2147483755" r:id="rId10"/>
    <p:sldLayoutId id="2147483756" r:id="rId11"/>
    <p:sldLayoutId id="2147483757" r:id="rId12"/>
    <p:sldLayoutId id="2147483758" r:id="rId13"/>
    <p:sldLayoutId id="2147483759" r:id="rId14"/>
    <p:sldLayoutId id="2147483760" r:id="rId15"/>
    <p:sldLayoutId id="2147483761" r:id="rId1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13978C-8B9C-4FF5-B41F-092EC69B8039}" type="datetime1">
              <a:rPr lang="en-US" smtClean="0"/>
              <a:t>5/30/2024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52832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  <p:sldLayoutId id="2147483774" r:id="rId12"/>
    <p:sldLayoutId id="2147483775" r:id="rId13"/>
    <p:sldLayoutId id="2147483776" r:id="rId14"/>
    <p:sldLayoutId id="2147483777" r:id="rId15"/>
    <p:sldLayoutId id="2147483778" r:id="rId1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irfaster/NIRFASTer" TargetMode="External"/><Relationship Id="rId2" Type="http://schemas.openxmlformats.org/officeDocument/2006/relationships/hyperlink" Target="https://www.nitrc.org/projects/neurodot/" TargetMode="Externa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forms.gle/jv6RkX5s784LgQC89" TargetMode="External"/><Relationship Id="rId2" Type="http://schemas.openxmlformats.org/officeDocument/2006/relationships/hyperlink" Target="https://forms.gle/8QNGnx7ZbKuUHg3bA" TargetMode="External"/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mailto:neurodot-support@wustl.edu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github.com/nirfaster/NIRFASTer" TargetMode="Externa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68157" y="1820875"/>
            <a:ext cx="7766936" cy="832936"/>
          </a:xfrm>
        </p:spPr>
        <p:txBody>
          <a:bodyPr/>
          <a:lstStyle/>
          <a:p>
            <a:r>
              <a:rPr lang="en-US" dirty="0" err="1">
                <a:solidFill>
                  <a:srgbClr val="FF0000"/>
                </a:solidFill>
              </a:rPr>
              <a:t>NeuroDOT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94258" y="3142035"/>
            <a:ext cx="8540835" cy="1431193"/>
          </a:xfrm>
        </p:spPr>
        <p:txBody>
          <a:bodyPr>
            <a:noAutofit/>
          </a:bodyPr>
          <a:lstStyle/>
          <a:p>
            <a:r>
              <a:rPr lang="en-US" sz="4000" i="1" dirty="0"/>
              <a:t>Tutorial:</a:t>
            </a:r>
          </a:p>
          <a:p>
            <a:r>
              <a:rPr lang="en-US" sz="4000" i="1" dirty="0"/>
              <a:t>Generating a Light Model</a:t>
            </a:r>
          </a:p>
          <a:p>
            <a:r>
              <a:rPr lang="en-US" sz="4000" i="1" dirty="0"/>
              <a:t>With a Subset of Measurements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7973" y="1820875"/>
            <a:ext cx="2125980" cy="283464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6E1690-EBA0-5A3B-DBE8-897FDF73C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3995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6713" y="1157375"/>
            <a:ext cx="7205160" cy="858037"/>
          </a:xfrm>
          <a:prstGeom prst="rect">
            <a:avLst/>
          </a:prstGeom>
        </p:spPr>
      </p:pic>
      <p:sp>
        <p:nvSpPr>
          <p:cNvPr id="13" name="Title 1"/>
          <p:cNvSpPr txBox="1">
            <a:spLocks/>
          </p:cNvSpPr>
          <p:nvPr/>
        </p:nvSpPr>
        <p:spPr>
          <a:xfrm>
            <a:off x="57665" y="-16490"/>
            <a:ext cx="12192000" cy="906162"/>
          </a:xfrm>
          <a:prstGeom prst="rect">
            <a:avLst/>
          </a:prstGeom>
        </p:spPr>
        <p:txBody>
          <a:bodyPr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 panose="020B0603020202020204"/>
                <a:ea typeface="+mj-ea"/>
                <a:cs typeface="+mj-cs"/>
              </a:rPr>
              <a:t>Load a Segmented volume and visualize</a:t>
            </a:r>
          </a:p>
        </p:txBody>
      </p:sp>
      <p:sp>
        <p:nvSpPr>
          <p:cNvPr id="29" name="Rounded Rectangle 28"/>
          <p:cNvSpPr/>
          <p:nvPr/>
        </p:nvSpPr>
        <p:spPr>
          <a:xfrm>
            <a:off x="9063110" y="305464"/>
            <a:ext cx="2314834" cy="37894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MRI Acquisition</a:t>
            </a:r>
          </a:p>
        </p:txBody>
      </p:sp>
      <p:cxnSp>
        <p:nvCxnSpPr>
          <p:cNvPr id="38" name="Straight Arrow Connector 37"/>
          <p:cNvCxnSpPr>
            <a:cxnSpLocks/>
          </p:cNvCxnSpPr>
          <p:nvPr/>
        </p:nvCxnSpPr>
        <p:spPr>
          <a:xfrm>
            <a:off x="10220527" y="729026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ounded Rectangle 38"/>
          <p:cNvSpPr/>
          <p:nvPr/>
        </p:nvSpPr>
        <p:spPr>
          <a:xfrm>
            <a:off x="9040415" y="1078448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Image Segmentation</a:t>
            </a:r>
          </a:p>
        </p:txBody>
      </p:sp>
      <p:sp>
        <p:nvSpPr>
          <p:cNvPr id="11" name="Rectangle 10"/>
          <p:cNvSpPr/>
          <p:nvPr/>
        </p:nvSpPr>
        <p:spPr>
          <a:xfrm>
            <a:off x="9539415" y="3940409"/>
            <a:ext cx="1762021" cy="19543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5 – Scalp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4 – Skull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3 – Gray Matter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2 – White Matter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 – CSF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0 - Background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D7F26EE-FDB4-99A4-43F4-47AE0A7A29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2775" y="3320543"/>
            <a:ext cx="7430697" cy="2949332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5E157DB-3720-D427-047E-5145AC180E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EA515B-EB3D-473C-ADE9-FD8348C61D57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90C226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A3BAD1-21B1-49FE-5E8F-E5C35E527B96}"/>
              </a:ext>
            </a:extLst>
          </p:cNvPr>
          <p:cNvSpPr txBox="1"/>
          <p:nvPr/>
        </p:nvSpPr>
        <p:spPr>
          <a:xfrm>
            <a:off x="97357" y="2021586"/>
            <a:ext cx="8515557" cy="10823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defTabSz="4572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+mn-ea"/>
                <a:cs typeface="Arial" panose="020B0604020202020204" pitchFamily="34" charset="0"/>
              </a:rPr>
              <a:t>Note that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+mn-ea"/>
                <a:cs typeface="Arial" panose="020B0604020202020204" pitchFamily="34" charset="0"/>
              </a:rPr>
              <a:t>PlotSlices.m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+mn-ea"/>
                <a:cs typeface="Arial" panose="020B0604020202020204" pitchFamily="34" charset="0"/>
              </a:rPr>
              <a:t> generates an interactive visualization of the volume. Simply press ‘q’ or the middle mouse button to release the figure.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564841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0" y="0"/>
            <a:ext cx="12192000" cy="906162"/>
          </a:xfrm>
          <a:prstGeom prst="rect">
            <a:avLst/>
          </a:prstGeom>
        </p:spPr>
        <p:txBody>
          <a:bodyPr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 panose="020B0603020202020204"/>
                <a:ea typeface="+mj-ea"/>
                <a:cs typeface="+mj-cs"/>
              </a:rPr>
              <a:t>Generate a low-density mesh and visualize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9063110" y="305468"/>
            <a:ext cx="2314834" cy="378940"/>
          </a:xfrm>
          <a:prstGeom prst="roundRect">
            <a:avLst/>
          </a:prstGeom>
          <a:noFill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MRI Acquisition</a:t>
            </a:r>
          </a:p>
        </p:txBody>
      </p:sp>
      <p:cxnSp>
        <p:nvCxnSpPr>
          <p:cNvPr id="22" name="Straight Arrow Connector 21"/>
          <p:cNvCxnSpPr>
            <a:cxnSpLocks/>
          </p:cNvCxnSpPr>
          <p:nvPr/>
        </p:nvCxnSpPr>
        <p:spPr>
          <a:xfrm>
            <a:off x="10220527" y="729030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ounded Rectangle 22"/>
          <p:cNvSpPr/>
          <p:nvPr/>
        </p:nvSpPr>
        <p:spPr>
          <a:xfrm>
            <a:off x="9040415" y="1078452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Image Segmentation</a:t>
            </a:r>
          </a:p>
        </p:txBody>
      </p:sp>
      <p:cxnSp>
        <p:nvCxnSpPr>
          <p:cNvPr id="27" name="Straight Arrow Connector 26"/>
          <p:cNvCxnSpPr>
            <a:cxnSpLocks/>
          </p:cNvCxnSpPr>
          <p:nvPr/>
        </p:nvCxnSpPr>
        <p:spPr>
          <a:xfrm>
            <a:off x="10220527" y="1511182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9040415" y="1850876"/>
            <a:ext cx="2360224" cy="377410"/>
          </a:xfrm>
          <a:prstGeom prst="roundRect">
            <a:avLst/>
          </a:prstGeom>
          <a:solidFill>
            <a:srgbClr val="C00000"/>
          </a:solidFill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LD Mesh Generation</a:t>
            </a:r>
          </a:p>
        </p:txBody>
      </p:sp>
      <p:sp>
        <p:nvSpPr>
          <p:cNvPr id="34" name="Rectangle 33"/>
          <p:cNvSpPr/>
          <p:nvPr/>
        </p:nvSpPr>
        <p:spPr>
          <a:xfrm>
            <a:off x="7408762" y="2585682"/>
            <a:ext cx="201829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“coordinate space”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The</a:t>
            </a:r>
            <a:r>
              <a:rPr kumimoji="0" lang="en-US" sz="14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 origin is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in the center of volume</a:t>
            </a:r>
          </a:p>
        </p:txBody>
      </p:sp>
      <p:sp>
        <p:nvSpPr>
          <p:cNvPr id="36" name="Rectangle 35"/>
          <p:cNvSpPr/>
          <p:nvPr/>
        </p:nvSpPr>
        <p:spPr>
          <a:xfrm>
            <a:off x="7790576" y="4696089"/>
            <a:ext cx="125466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A view inside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AD85BB6-7FBE-1F40-04D5-446B244337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6599" y="2545533"/>
            <a:ext cx="2472908" cy="188712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1791D5A-D2CB-E295-51AB-9DDEF81803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5457" y="4716634"/>
            <a:ext cx="2464050" cy="2135679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1FAC292-F124-E9C1-6B1A-B4E2798643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EA515B-EB3D-473C-ADE9-FD8348C61D57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90C226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DDF53E-12E5-7D15-3F96-6BE4D2E82302}"/>
              </a:ext>
            </a:extLst>
          </p:cNvPr>
          <p:cNvSpPr txBox="1"/>
          <p:nvPr/>
        </p:nvSpPr>
        <p:spPr>
          <a:xfrm>
            <a:off x="97357" y="688407"/>
            <a:ext cx="8515557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defTabSz="4572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cs typeface="Arial" panose="020B0604020202020204" pitchFamily="34" charset="0"/>
              </a:rPr>
              <a:t>The low-density mesh will be used to efficiently align the optical array to its position on the head</a:t>
            </a:r>
          </a:p>
          <a:p>
            <a:pPr marL="342900" indent="-342900" defTabSz="4572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cs typeface="Arial" panose="020B0604020202020204" pitchFamily="34" charset="0"/>
              </a:rPr>
              <a:t>Mesh generation parameters of note</a:t>
            </a:r>
          </a:p>
          <a:p>
            <a:pPr marL="800100" lvl="1" indent="-342900" defTabSz="4572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sz="1600" dirty="0" err="1">
                <a:solidFill>
                  <a:prstClr val="white"/>
                </a:solidFill>
                <a:latin typeface="+mj-lt"/>
                <a:cs typeface="Arial" panose="020B0604020202020204" pitchFamily="34" charset="0"/>
              </a:rPr>
              <a:t>facet_distance</a:t>
            </a:r>
            <a:r>
              <a:rPr lang="en-US" sz="1600" dirty="0">
                <a:solidFill>
                  <a:prstClr val="white"/>
                </a:solidFill>
                <a:latin typeface="+mj-lt"/>
                <a:cs typeface="Arial" panose="020B0604020202020204" pitchFamily="34" charset="0"/>
              </a:rPr>
              <a:t>: error tolerance at boundary for node positions</a:t>
            </a:r>
          </a:p>
          <a:p>
            <a:pPr marL="800100" lvl="1" indent="-342900" defTabSz="4572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sz="1600" dirty="0">
                <a:solidFill>
                  <a:prstClr val="white"/>
                </a:solidFill>
                <a:latin typeface="+mj-lt"/>
                <a:cs typeface="Arial" panose="020B0604020202020204" pitchFamily="34" charset="0"/>
              </a:rPr>
              <a:t>f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cs typeface="Arial" panose="020B0604020202020204" pitchFamily="34" charset="0"/>
              </a:rPr>
              <a:t>acet_size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cs typeface="Arial" panose="020B0604020202020204" pitchFamily="34" charset="0"/>
              </a:rPr>
              <a:t>: size of surface triangles</a:t>
            </a:r>
          </a:p>
          <a:p>
            <a:pPr marL="800100" lvl="1" indent="-342900" defTabSz="4572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sz="1600" dirty="0" err="1">
                <a:solidFill>
                  <a:prstClr val="white"/>
                </a:solidFill>
                <a:latin typeface="+mj-lt"/>
                <a:cs typeface="Arial" panose="020B0604020202020204" pitchFamily="34" charset="0"/>
              </a:rPr>
              <a:t>cell_size</a:t>
            </a:r>
            <a:r>
              <a:rPr lang="en-US" sz="1600" dirty="0">
                <a:solidFill>
                  <a:prstClr val="white"/>
                </a:solidFill>
                <a:latin typeface="+mj-lt"/>
                <a:cs typeface="Arial" panose="020B0604020202020204" pitchFamily="34" charset="0"/>
              </a:rPr>
              <a:t>: size of internal tetrahedra</a:t>
            </a:r>
          </a:p>
          <a:p>
            <a:pPr marL="800100" lvl="1" indent="-342900" defTabSz="4572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cs typeface="Arial" panose="020B0604020202020204" pitchFamily="34" charset="0"/>
              </a:rPr>
              <a:t>Mode: </a:t>
            </a:r>
            <a:r>
              <a:rPr lang="en-US" sz="1600" dirty="0">
                <a:solidFill>
                  <a:prstClr val="white"/>
                </a:solidFill>
                <a:latin typeface="+mj-lt"/>
                <a:cs typeface="Arial" panose="020B0604020202020204" pitchFamily="34" charset="0"/>
              </a:rPr>
              <a:t>controls density of mesh, 1 for low density, 0 for high density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  <a:cs typeface="Arial" panose="020B0604020202020204" pitchFamily="34" charset="0"/>
            </a:endParaRPr>
          </a:p>
          <a:p>
            <a:pPr marL="800100" lvl="1" indent="-342900" defTabSz="4572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05396AC-7043-00D8-246E-2371E49B46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731" y="3324346"/>
            <a:ext cx="5717829" cy="3536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6823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0" y="0"/>
            <a:ext cx="12192000" cy="906162"/>
          </a:xfrm>
          <a:prstGeom prst="rect">
            <a:avLst/>
          </a:prstGeom>
        </p:spPr>
        <p:txBody>
          <a:bodyPr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 panose="020B0603020202020204"/>
                <a:ea typeface="+mj-ea"/>
                <a:cs typeface="+mj-cs"/>
              </a:rPr>
              <a:t>Place the optodes on the LD mesh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9062408" y="305462"/>
            <a:ext cx="2314834" cy="378940"/>
          </a:xfrm>
          <a:prstGeom prst="roundRect">
            <a:avLst/>
          </a:prstGeom>
          <a:noFill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MRI Acquisition</a:t>
            </a:r>
          </a:p>
        </p:txBody>
      </p:sp>
      <p:cxnSp>
        <p:nvCxnSpPr>
          <p:cNvPr id="16" name="Straight Arrow Connector 15"/>
          <p:cNvCxnSpPr>
            <a:cxnSpLocks/>
          </p:cNvCxnSpPr>
          <p:nvPr/>
        </p:nvCxnSpPr>
        <p:spPr>
          <a:xfrm>
            <a:off x="10219825" y="729024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/>
          <p:cNvSpPr/>
          <p:nvPr/>
        </p:nvSpPr>
        <p:spPr>
          <a:xfrm>
            <a:off x="9039713" y="1078446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Image Segmentation</a:t>
            </a:r>
          </a:p>
        </p:txBody>
      </p:sp>
      <p:cxnSp>
        <p:nvCxnSpPr>
          <p:cNvPr id="21" name="Straight Arrow Connector 20"/>
          <p:cNvCxnSpPr>
            <a:cxnSpLocks/>
          </p:cNvCxnSpPr>
          <p:nvPr/>
        </p:nvCxnSpPr>
        <p:spPr>
          <a:xfrm>
            <a:off x="10219825" y="1511176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ounded Rectangle 21"/>
          <p:cNvSpPr/>
          <p:nvPr/>
        </p:nvSpPr>
        <p:spPr>
          <a:xfrm>
            <a:off x="9039713" y="1850870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LD Mesh Generation</a:t>
            </a:r>
          </a:p>
        </p:txBody>
      </p:sp>
      <p:cxnSp>
        <p:nvCxnSpPr>
          <p:cNvPr id="23" name="Straight Arrow Connector 22"/>
          <p:cNvCxnSpPr>
            <a:cxnSpLocks/>
          </p:cNvCxnSpPr>
          <p:nvPr/>
        </p:nvCxnSpPr>
        <p:spPr>
          <a:xfrm>
            <a:off x="10219825" y="2283600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/>
          <p:cNvSpPr/>
          <p:nvPr/>
        </p:nvSpPr>
        <p:spPr>
          <a:xfrm>
            <a:off x="9039713" y="2623294"/>
            <a:ext cx="2360224" cy="377410"/>
          </a:xfrm>
          <a:prstGeom prst="roundRect">
            <a:avLst/>
          </a:prstGeom>
          <a:solidFill>
            <a:srgbClr val="C00000"/>
          </a:solidFill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Optode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 Placement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2971056-A094-811C-02D9-48E7DDD336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EA515B-EB3D-473C-ADE9-FD8348C61D57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90C226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BDBF267-8B80-AF4A-5F40-34E35EC0F7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3118" y="5010539"/>
            <a:ext cx="2939423" cy="18478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9552B58-FBED-BFD2-F23E-470F318E70C2}"/>
              </a:ext>
            </a:extLst>
          </p:cNvPr>
          <p:cNvSpPr txBox="1"/>
          <p:nvPr/>
        </p:nvSpPr>
        <p:spPr>
          <a:xfrm>
            <a:off x="97357" y="752621"/>
            <a:ext cx="8942353" cy="15850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defTabSz="4572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cs typeface="Arial" panose="020B0604020202020204" pitchFamily="34" charset="0"/>
              </a:rPr>
              <a:t>Load in a Pad file for a grid design of interest, here we use the AdultV24x28 array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</a:rPr>
              <a:t>This Pad file is a starting point and may not align with the mesh right away</a:t>
            </a:r>
          </a:p>
          <a:p>
            <a:pPr marL="800100" lvl="1" indent="-342900" defTabSz="4572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sz="1600" dirty="0">
                <a:solidFill>
                  <a:prstClr val="white"/>
                </a:solidFill>
                <a:latin typeface="+mj-lt"/>
              </a:rPr>
              <a:t>See that a few optodes are poking out of the mesh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</a:endParaRPr>
          </a:p>
          <a:p>
            <a:pPr marR="0" lvl="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FEC9B520-8351-8588-E8DA-221D6647A14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12" t="7697" r="2276" b="8154"/>
          <a:stretch/>
        </p:blipFill>
        <p:spPr>
          <a:xfrm>
            <a:off x="377112" y="5010140"/>
            <a:ext cx="3787409" cy="184786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D10D59F7-BF33-45C3-FD1F-59465DD3BC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04606" y="3247483"/>
            <a:ext cx="3287393" cy="3596603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68E3305-5CA4-AC12-9917-F66D067434E1}"/>
              </a:ext>
            </a:extLst>
          </p:cNvPr>
          <p:cNvCxnSpPr>
            <a:cxnSpLocks/>
          </p:cNvCxnSpPr>
          <p:nvPr/>
        </p:nvCxnSpPr>
        <p:spPr>
          <a:xfrm>
            <a:off x="5673012" y="1815976"/>
            <a:ext cx="4068147" cy="24574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574" y="2060659"/>
            <a:ext cx="5191125" cy="2886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690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534C4316-109C-7310-415B-362B25EA05A7}"/>
              </a:ext>
            </a:extLst>
          </p:cNvPr>
          <p:cNvSpPr txBox="1">
            <a:spLocks/>
          </p:cNvSpPr>
          <p:nvPr/>
        </p:nvSpPr>
        <p:spPr>
          <a:xfrm>
            <a:off x="-1" y="4119"/>
            <a:ext cx="10559333" cy="653106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 panose="020B0603020202020204"/>
                <a:ea typeface="+mj-ea"/>
                <a:cs typeface="+mj-cs"/>
              </a:rPr>
              <a:t>AlignMe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 panose="020B0603020202020204"/>
                <a:ea typeface="+mj-ea"/>
                <a:cs typeface="+mj-cs"/>
              </a:rPr>
              <a:t> Functionality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BB3799E-0AAB-FF60-13C2-880FE3C23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EA515B-EB3D-473C-ADE9-FD8348C61D57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90C226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877849F-4C36-41F0-F257-78970D6EE6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3763" y="635237"/>
            <a:ext cx="6697139" cy="350528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111DC13-63D9-5564-9E98-992441733188}"/>
              </a:ext>
            </a:extLst>
          </p:cNvPr>
          <p:cNvSpPr/>
          <p:nvPr/>
        </p:nvSpPr>
        <p:spPr>
          <a:xfrm>
            <a:off x="5626360" y="1415818"/>
            <a:ext cx="1363137" cy="7240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15FA2B7-EDAE-F6D7-18A9-DE74CE2B53B4}"/>
              </a:ext>
            </a:extLst>
          </p:cNvPr>
          <p:cNvSpPr/>
          <p:nvPr/>
        </p:nvSpPr>
        <p:spPr>
          <a:xfrm>
            <a:off x="10003286" y="1197513"/>
            <a:ext cx="2006081" cy="2444620"/>
          </a:xfrm>
          <a:prstGeom prst="rect">
            <a:avLst/>
          </a:prstGeom>
          <a:noFill/>
          <a:ln w="28575">
            <a:solidFill>
              <a:srgbClr val="228B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228B22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4" name="Content Placeholder 8">
            <a:extLst>
              <a:ext uri="{FF2B5EF4-FFF2-40B4-BE49-F238E27FC236}">
                <a16:creationId xmlns:a16="http://schemas.microsoft.com/office/drawing/2014/main" id="{D3947B0D-C045-A48A-45E5-4488C3F11683}"/>
              </a:ext>
            </a:extLst>
          </p:cNvPr>
          <p:cNvSpPr txBox="1">
            <a:spLocks/>
          </p:cNvSpPr>
          <p:nvPr/>
        </p:nvSpPr>
        <p:spPr>
          <a:xfrm>
            <a:off x="162851" y="829907"/>
            <a:ext cx="5220912" cy="6023974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err="1">
                <a:latin typeface="+mj-lt"/>
                <a:cs typeface="Arial" panose="020B0604020202020204" pitchFamily="34" charset="0"/>
              </a:rPr>
              <a:t>AlignMe</a:t>
            </a:r>
            <a:r>
              <a:rPr lang="en-US" b="1" dirty="0">
                <a:latin typeface="+mj-lt"/>
                <a:cs typeface="Arial" panose="020B0604020202020204" pitchFamily="34" charset="0"/>
              </a:rPr>
              <a:t> allows for the user to scale the mesh to participant specific space by using</a:t>
            </a:r>
          </a:p>
          <a:p>
            <a:pPr lvl="1"/>
            <a:r>
              <a:rPr lang="en-US" b="1" dirty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Participant Head Circumference</a:t>
            </a:r>
          </a:p>
          <a:p>
            <a:pPr lvl="1"/>
            <a:r>
              <a:rPr lang="en-US" b="1" dirty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Participant Z line distance (nasion to inion)</a:t>
            </a:r>
          </a:p>
          <a:p>
            <a:r>
              <a:rPr lang="en-US" b="1" dirty="0">
                <a:latin typeface="+mj-lt"/>
                <a:cs typeface="Arial" panose="020B0604020202020204" pitchFamily="34" charset="0"/>
              </a:rPr>
              <a:t>These are contained within the Atlas Scaling box</a:t>
            </a:r>
          </a:p>
          <a:p>
            <a:endParaRPr lang="en-US" b="1" dirty="0">
              <a:latin typeface="+mj-lt"/>
              <a:cs typeface="Arial" panose="020B0604020202020204" pitchFamily="34" charset="0"/>
            </a:endParaRPr>
          </a:p>
          <a:p>
            <a:r>
              <a:rPr lang="en-US" b="1" dirty="0">
                <a:latin typeface="+mj-lt"/>
                <a:cs typeface="Arial" panose="020B0604020202020204" pitchFamily="34" charset="0"/>
              </a:rPr>
              <a:t>Additionally, to facilitate easier alignment for participant specific situations, photos of the </a:t>
            </a:r>
            <a:r>
              <a:rPr lang="en-US" b="1" dirty="0" err="1">
                <a:latin typeface="+mj-lt"/>
                <a:cs typeface="Arial" panose="020B0604020202020204" pitchFamily="34" charset="0"/>
              </a:rPr>
              <a:t>capfit</a:t>
            </a:r>
            <a:r>
              <a:rPr lang="en-US" b="1" dirty="0">
                <a:latin typeface="+mj-lt"/>
                <a:cs typeface="Arial" panose="020B0604020202020204" pitchFamily="34" charset="0"/>
              </a:rPr>
              <a:t> can be utilized, and will show up where the Brain Light Lab logo is located on the GUI</a:t>
            </a:r>
          </a:p>
          <a:p>
            <a:pPr lvl="1"/>
            <a:r>
              <a:rPr lang="en-US" b="1" dirty="0">
                <a:solidFill>
                  <a:srgbClr val="228B22"/>
                </a:solidFill>
                <a:latin typeface="+mj-lt"/>
                <a:cs typeface="Arial" panose="020B0604020202020204" pitchFamily="34" charset="0"/>
              </a:rPr>
              <a:t>Rotate CW, Rotate CCW: rotates photo</a:t>
            </a:r>
          </a:p>
          <a:p>
            <a:pPr lvl="1"/>
            <a:r>
              <a:rPr lang="en-US" b="1" dirty="0">
                <a:solidFill>
                  <a:srgbClr val="228B22"/>
                </a:solidFill>
                <a:latin typeface="+mj-lt"/>
                <a:cs typeface="Arial" panose="020B0604020202020204" pitchFamily="34" charset="0"/>
              </a:rPr>
              <a:t>Previous, Next: scroll through available photos</a:t>
            </a:r>
          </a:p>
          <a:p>
            <a:endParaRPr lang="en-US" b="1" dirty="0">
              <a:latin typeface="+mj-lt"/>
              <a:cs typeface="Arial" panose="020B0604020202020204" pitchFamily="34" charset="0"/>
            </a:endParaRPr>
          </a:p>
          <a:p>
            <a:r>
              <a:rPr lang="en-US" b="1" dirty="0">
                <a:latin typeface="+mj-lt"/>
                <a:cs typeface="Arial" panose="020B0604020202020204" pitchFamily="34" charset="0"/>
              </a:rPr>
              <a:t>Participant photos can be loaded in by setting the path to the directory containing photos. </a:t>
            </a:r>
            <a:r>
              <a:rPr lang="en-US" b="1" dirty="0" err="1">
                <a:latin typeface="+mj-lt"/>
                <a:cs typeface="Arial" panose="020B0604020202020204" pitchFamily="34" charset="0"/>
              </a:rPr>
              <a:t>AlignMe</a:t>
            </a:r>
            <a:r>
              <a:rPr lang="en-US" b="1" dirty="0">
                <a:latin typeface="+mj-lt"/>
                <a:cs typeface="Arial" panose="020B0604020202020204" pitchFamily="34" charset="0"/>
              </a:rPr>
              <a:t> will pull all files of the designated image type</a:t>
            </a:r>
          </a:p>
          <a:p>
            <a:pPr lvl="1"/>
            <a:r>
              <a:rPr lang="en-US" b="1" dirty="0">
                <a:latin typeface="+mj-lt"/>
                <a:cs typeface="Arial" panose="020B0604020202020204" pitchFamily="34" charset="0"/>
              </a:rPr>
              <a:t>Path to photos: </a:t>
            </a:r>
            <a:r>
              <a:rPr lang="en-US" b="1" dirty="0" err="1">
                <a:latin typeface="+mj-lt"/>
                <a:cs typeface="Arial" panose="020B0604020202020204" pitchFamily="34" charset="0"/>
              </a:rPr>
              <a:t>ds.dI.photopath</a:t>
            </a:r>
            <a:endParaRPr lang="en-US" b="1" dirty="0">
              <a:latin typeface="+mj-lt"/>
              <a:cs typeface="Arial" panose="020B0604020202020204" pitchFamily="34" charset="0"/>
            </a:endParaRPr>
          </a:p>
          <a:p>
            <a:pPr lvl="1"/>
            <a:r>
              <a:rPr lang="en-US" b="1" dirty="0">
                <a:latin typeface="+mj-lt"/>
                <a:cs typeface="Arial" panose="020B0604020202020204" pitchFamily="34" charset="0"/>
              </a:rPr>
              <a:t>Type of image: </a:t>
            </a:r>
            <a:r>
              <a:rPr lang="en-US" b="1" dirty="0" err="1">
                <a:latin typeface="+mj-lt"/>
                <a:cs typeface="Arial" panose="020B0604020202020204" pitchFamily="34" charset="0"/>
              </a:rPr>
              <a:t>ds.dI.imageType</a:t>
            </a:r>
            <a:endParaRPr lang="en-US" b="1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7" name="Content Placeholder 8">
            <a:extLst>
              <a:ext uri="{FF2B5EF4-FFF2-40B4-BE49-F238E27FC236}">
                <a16:creationId xmlns:a16="http://schemas.microsoft.com/office/drawing/2014/main" id="{1F3178F0-BF63-9804-65A8-36FD93A29F8D}"/>
              </a:ext>
            </a:extLst>
          </p:cNvPr>
          <p:cNvSpPr txBox="1">
            <a:spLocks/>
          </p:cNvSpPr>
          <p:nvPr/>
        </p:nvSpPr>
        <p:spPr>
          <a:xfrm>
            <a:off x="5383763" y="4151451"/>
            <a:ext cx="6808237" cy="2501276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latin typeface="+mj-lt"/>
                <a:cs typeface="Arial" panose="020B0604020202020204" pitchFamily="34" charset="0"/>
              </a:rPr>
              <a:t>Change the fields in the Array Alignment box to position the array close to the head</a:t>
            </a:r>
          </a:p>
          <a:p>
            <a:pPr lvl="1"/>
            <a:r>
              <a:rPr lang="en-US" sz="1200" dirty="0">
                <a:latin typeface="+mj-lt"/>
                <a:cs typeface="Arial" panose="020B0604020202020204" pitchFamily="34" charset="0"/>
              </a:rPr>
              <a:t>Then press the “relax array” button to allow the array to relax onto the surface of the head. The GUI should then look like the figure above</a:t>
            </a:r>
          </a:p>
          <a:p>
            <a:pPr lvl="1"/>
            <a:r>
              <a:rPr lang="en-US" sz="1200" dirty="0">
                <a:latin typeface="+mj-lt"/>
                <a:cs typeface="Arial" panose="020B0604020202020204" pitchFamily="34" charset="0"/>
              </a:rPr>
              <a:t>Finally, use the “Save Alignment” button to save the relaxed optode positions to the workspace</a:t>
            </a:r>
          </a:p>
          <a:p>
            <a:r>
              <a:rPr lang="en-US" sz="1400" dirty="0" err="1">
                <a:latin typeface="+mj-lt"/>
                <a:cs typeface="Arial" panose="020B0604020202020204" pitchFamily="34" charset="0"/>
              </a:rPr>
              <a:t>NeuroDOT</a:t>
            </a:r>
            <a:r>
              <a:rPr lang="en-US" sz="1400" dirty="0">
                <a:latin typeface="+mj-lt"/>
                <a:cs typeface="Arial" panose="020B0604020202020204" pitchFamily="34" charset="0"/>
              </a:rPr>
              <a:t> has an in depth walk through of how to use </a:t>
            </a:r>
            <a:r>
              <a:rPr lang="en-US" sz="1400" dirty="0" err="1">
                <a:latin typeface="+mj-lt"/>
                <a:cs typeface="Arial" panose="020B0604020202020204" pitchFamily="34" charset="0"/>
              </a:rPr>
              <a:t>AlignMe</a:t>
            </a:r>
            <a:r>
              <a:rPr lang="en-US" sz="1400" dirty="0">
                <a:latin typeface="+mj-lt"/>
                <a:cs typeface="Arial" panose="020B0604020202020204" pitchFamily="34" charset="0"/>
              </a:rPr>
              <a:t> in a standalone tutorial titled: </a:t>
            </a:r>
            <a:r>
              <a:rPr lang="en-US" sz="1400" dirty="0" err="1">
                <a:latin typeface="+mj-lt"/>
                <a:cs typeface="Arial" panose="020B0604020202020204" pitchFamily="34" charset="0"/>
              </a:rPr>
              <a:t>NeuroDOT_Tutorial_AlignMe</a:t>
            </a:r>
            <a:endParaRPr lang="en-US" sz="1400" dirty="0">
              <a:latin typeface="+mj-lt"/>
              <a:cs typeface="Arial" panose="020B0604020202020204" pitchFamily="34" charset="0"/>
            </a:endParaRPr>
          </a:p>
          <a:p>
            <a:pPr lvl="1"/>
            <a:r>
              <a:rPr lang="en-US" sz="1200" dirty="0">
                <a:latin typeface="+mj-lt"/>
                <a:cs typeface="Arial" panose="020B0604020202020204" pitchFamily="34" charset="0"/>
              </a:rPr>
              <a:t>The tutorial can be found in the Documentation/Scripts folder of the </a:t>
            </a:r>
            <a:r>
              <a:rPr lang="en-US" sz="1200" dirty="0" err="1">
                <a:latin typeface="+mj-lt"/>
                <a:cs typeface="Arial" panose="020B0604020202020204" pitchFamily="34" charset="0"/>
              </a:rPr>
              <a:t>NeuroDOT</a:t>
            </a:r>
            <a:r>
              <a:rPr lang="en-US" sz="1200" dirty="0">
                <a:latin typeface="+mj-lt"/>
                <a:cs typeface="Arial" panose="020B0604020202020204" pitchFamily="34" charset="0"/>
              </a:rPr>
              <a:t> toolbox</a:t>
            </a:r>
          </a:p>
        </p:txBody>
      </p:sp>
    </p:spTree>
    <p:extLst>
      <p:ext uri="{BB962C8B-B14F-4D97-AF65-F5344CB8AC3E}">
        <p14:creationId xmlns:p14="http://schemas.microsoft.com/office/powerpoint/2010/main" val="24708269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0" y="219075"/>
            <a:ext cx="7353299" cy="906162"/>
          </a:xfrm>
          <a:prstGeom prst="rect">
            <a:avLst/>
          </a:prstGeom>
        </p:spPr>
        <p:txBody>
          <a:bodyPr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 panose="020B0603020202020204"/>
                <a:ea typeface="+mj-ea"/>
                <a:cs typeface="+mj-cs"/>
              </a:rPr>
              <a:t>Generate smaller mask based on optode locations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9071231" y="305468"/>
            <a:ext cx="2314834" cy="378940"/>
          </a:xfrm>
          <a:prstGeom prst="roundRect">
            <a:avLst/>
          </a:prstGeom>
          <a:noFill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MRI Acquisition</a:t>
            </a:r>
          </a:p>
        </p:txBody>
      </p:sp>
      <p:cxnSp>
        <p:nvCxnSpPr>
          <p:cNvPr id="22" name="Straight Arrow Connector 21"/>
          <p:cNvCxnSpPr>
            <a:cxnSpLocks/>
          </p:cNvCxnSpPr>
          <p:nvPr/>
        </p:nvCxnSpPr>
        <p:spPr>
          <a:xfrm>
            <a:off x="10228648" y="729030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ounded Rectangle 22"/>
          <p:cNvSpPr/>
          <p:nvPr/>
        </p:nvSpPr>
        <p:spPr>
          <a:xfrm>
            <a:off x="9048536" y="1078452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Image Segmentation</a:t>
            </a:r>
          </a:p>
        </p:txBody>
      </p:sp>
      <p:cxnSp>
        <p:nvCxnSpPr>
          <p:cNvPr id="27" name="Straight Arrow Connector 26"/>
          <p:cNvCxnSpPr>
            <a:cxnSpLocks/>
          </p:cNvCxnSpPr>
          <p:nvPr/>
        </p:nvCxnSpPr>
        <p:spPr>
          <a:xfrm>
            <a:off x="10228648" y="1511182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9048536" y="1850876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LD Mesh Generation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9BE4372-83F2-BF4A-46E5-5C1211F5A19B}"/>
              </a:ext>
            </a:extLst>
          </p:cNvPr>
          <p:cNvCxnSpPr>
            <a:cxnSpLocks/>
          </p:cNvCxnSpPr>
          <p:nvPr/>
        </p:nvCxnSpPr>
        <p:spPr>
          <a:xfrm>
            <a:off x="10228648" y="2283603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0A330437-CF73-05C4-ED94-412C1500CD69}"/>
              </a:ext>
            </a:extLst>
          </p:cNvPr>
          <p:cNvSpPr/>
          <p:nvPr/>
        </p:nvSpPr>
        <p:spPr>
          <a:xfrm>
            <a:off x="9048536" y="2623297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Optode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 Placement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8B3CF00-4468-E82D-D875-7082DBAC347C}"/>
              </a:ext>
            </a:extLst>
          </p:cNvPr>
          <p:cNvCxnSpPr>
            <a:cxnSpLocks/>
          </p:cNvCxnSpPr>
          <p:nvPr/>
        </p:nvCxnSpPr>
        <p:spPr>
          <a:xfrm>
            <a:off x="10228648" y="3064653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ounded Rectangle 23">
            <a:extLst>
              <a:ext uri="{FF2B5EF4-FFF2-40B4-BE49-F238E27FC236}">
                <a16:creationId xmlns:a16="http://schemas.microsoft.com/office/drawing/2014/main" id="{89816057-9155-AF4C-AC4B-292D6E956FA1}"/>
              </a:ext>
            </a:extLst>
          </p:cNvPr>
          <p:cNvSpPr/>
          <p:nvPr/>
        </p:nvSpPr>
        <p:spPr>
          <a:xfrm>
            <a:off x="9048536" y="3404347"/>
            <a:ext cx="2360224" cy="377410"/>
          </a:xfrm>
          <a:prstGeom prst="roundRect">
            <a:avLst/>
          </a:prstGeom>
          <a:solidFill>
            <a:srgbClr val="C00000"/>
          </a:solidFill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HD Mesh Generation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EB24862-4C3C-CE66-BEA3-A441378D6E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EA515B-EB3D-473C-ADE9-FD8348C61D57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90C226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13439D4-4F3D-C7F6-9897-93B048A265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850" y="4053603"/>
            <a:ext cx="2769864" cy="2616389"/>
          </a:xfrm>
          <a:prstGeom prst="rect">
            <a:avLst/>
          </a:prstGeom>
        </p:spPr>
      </p:pic>
      <p:sp>
        <p:nvSpPr>
          <p:cNvPr id="5" name="Content Placeholder 8">
            <a:extLst>
              <a:ext uri="{FF2B5EF4-FFF2-40B4-BE49-F238E27FC236}">
                <a16:creationId xmlns:a16="http://schemas.microsoft.com/office/drawing/2014/main" id="{59D79D72-DFF1-C090-9BAC-97C8682C8EED}"/>
              </a:ext>
            </a:extLst>
          </p:cNvPr>
          <p:cNvSpPr txBox="1">
            <a:spLocks/>
          </p:cNvSpPr>
          <p:nvPr/>
        </p:nvSpPr>
        <p:spPr>
          <a:xfrm>
            <a:off x="162850" y="1343608"/>
            <a:ext cx="8635915" cy="1706519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+mj-lt"/>
                <a:cs typeface="Arial" panose="020B0604020202020204" pitchFamily="34" charset="0"/>
              </a:rPr>
              <a:t>After </a:t>
            </a:r>
            <a:r>
              <a:rPr lang="en-US" dirty="0" err="1">
                <a:latin typeface="+mj-lt"/>
                <a:cs typeface="Arial" panose="020B0604020202020204" pitchFamily="34" charset="0"/>
              </a:rPr>
              <a:t>AlignMe</a:t>
            </a:r>
            <a:r>
              <a:rPr lang="en-US" dirty="0">
                <a:latin typeface="+mj-lt"/>
                <a:cs typeface="Arial" panose="020B0604020202020204" pitchFamily="34" charset="0"/>
              </a:rPr>
              <a:t> finishes, a visualization of the relaxed optodes on the LD mesh will pop up</a:t>
            </a:r>
          </a:p>
          <a:p>
            <a:r>
              <a:rPr lang="en-US" dirty="0">
                <a:latin typeface="+mj-lt"/>
                <a:cs typeface="Arial" panose="020B0604020202020204" pitchFamily="34" charset="0"/>
              </a:rPr>
              <a:t>Then, we scoop out the part of the mesh that the grid is sitting on </a:t>
            </a:r>
          </a:p>
          <a:p>
            <a:pPr lvl="1"/>
            <a:r>
              <a:rPr lang="en-US" dirty="0">
                <a:latin typeface="+mj-lt"/>
                <a:cs typeface="Arial" panose="020B0604020202020204" pitchFamily="34" charset="0"/>
              </a:rPr>
              <a:t>This scooped section is the basis for the high-density mesh that we are about to create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C382D0C-7A70-7AC5-D5FA-CCD09C6A5F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0902" y="4053603"/>
            <a:ext cx="7126002" cy="261638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850" y="3105549"/>
            <a:ext cx="7354890" cy="527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4490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0" y="0"/>
            <a:ext cx="12192000" cy="906162"/>
          </a:xfrm>
          <a:prstGeom prst="rect">
            <a:avLst/>
          </a:prstGeom>
        </p:spPr>
        <p:txBody>
          <a:bodyPr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 panose="020B0603020202020204"/>
                <a:ea typeface="+mj-ea"/>
                <a:cs typeface="+mj-cs"/>
              </a:rPr>
              <a:t>Generate a high-density mesh and visualize</a:t>
            </a:r>
          </a:p>
        </p:txBody>
      </p:sp>
      <p:sp>
        <p:nvSpPr>
          <p:cNvPr id="20" name="Rounded Rectangle 20">
            <a:extLst>
              <a:ext uri="{FF2B5EF4-FFF2-40B4-BE49-F238E27FC236}">
                <a16:creationId xmlns:a16="http://schemas.microsoft.com/office/drawing/2014/main" id="{F7E95B9A-B5AE-FE75-C773-082CCABFA410}"/>
              </a:ext>
            </a:extLst>
          </p:cNvPr>
          <p:cNvSpPr/>
          <p:nvPr/>
        </p:nvSpPr>
        <p:spPr>
          <a:xfrm>
            <a:off x="9071231" y="305468"/>
            <a:ext cx="2314834" cy="378940"/>
          </a:xfrm>
          <a:prstGeom prst="roundRect">
            <a:avLst/>
          </a:prstGeom>
          <a:noFill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MRI Acquisition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5CE2FB1-7B49-78B7-1850-FCA2E0D98350}"/>
              </a:ext>
            </a:extLst>
          </p:cNvPr>
          <p:cNvCxnSpPr>
            <a:cxnSpLocks/>
          </p:cNvCxnSpPr>
          <p:nvPr/>
        </p:nvCxnSpPr>
        <p:spPr>
          <a:xfrm>
            <a:off x="10228648" y="729030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ounded Rectangle 22">
            <a:extLst>
              <a:ext uri="{FF2B5EF4-FFF2-40B4-BE49-F238E27FC236}">
                <a16:creationId xmlns:a16="http://schemas.microsoft.com/office/drawing/2014/main" id="{6683B7DF-F410-3463-AF29-78997F89B716}"/>
              </a:ext>
            </a:extLst>
          </p:cNvPr>
          <p:cNvSpPr/>
          <p:nvPr/>
        </p:nvSpPr>
        <p:spPr>
          <a:xfrm>
            <a:off x="9048536" y="1078452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Image Segmentation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31FCA88-D5F3-C794-527A-A93DA7FFCB58}"/>
              </a:ext>
            </a:extLst>
          </p:cNvPr>
          <p:cNvCxnSpPr>
            <a:cxnSpLocks/>
          </p:cNvCxnSpPr>
          <p:nvPr/>
        </p:nvCxnSpPr>
        <p:spPr>
          <a:xfrm>
            <a:off x="10228648" y="1511182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ounded Rectangle 27">
            <a:extLst>
              <a:ext uri="{FF2B5EF4-FFF2-40B4-BE49-F238E27FC236}">
                <a16:creationId xmlns:a16="http://schemas.microsoft.com/office/drawing/2014/main" id="{F002821F-B0EC-9A02-112C-F968D5F5A2F6}"/>
              </a:ext>
            </a:extLst>
          </p:cNvPr>
          <p:cNvSpPr/>
          <p:nvPr/>
        </p:nvSpPr>
        <p:spPr>
          <a:xfrm>
            <a:off x="9048536" y="1850876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LD Mesh Generation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677B74C-3E78-FDA4-F0F3-B8638A5151AD}"/>
              </a:ext>
            </a:extLst>
          </p:cNvPr>
          <p:cNvCxnSpPr>
            <a:cxnSpLocks/>
          </p:cNvCxnSpPr>
          <p:nvPr/>
        </p:nvCxnSpPr>
        <p:spPr>
          <a:xfrm>
            <a:off x="10228648" y="2283603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ounded Rectangle 23">
            <a:extLst>
              <a:ext uri="{FF2B5EF4-FFF2-40B4-BE49-F238E27FC236}">
                <a16:creationId xmlns:a16="http://schemas.microsoft.com/office/drawing/2014/main" id="{BBCFB46F-186C-DA02-B8E1-1032C743729C}"/>
              </a:ext>
            </a:extLst>
          </p:cNvPr>
          <p:cNvSpPr/>
          <p:nvPr/>
        </p:nvSpPr>
        <p:spPr>
          <a:xfrm>
            <a:off x="9048536" y="2623297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Optode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 Placement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2E6A183-314C-560A-3F35-CB0D47EDC0D8}"/>
              </a:ext>
            </a:extLst>
          </p:cNvPr>
          <p:cNvCxnSpPr>
            <a:cxnSpLocks/>
          </p:cNvCxnSpPr>
          <p:nvPr/>
        </p:nvCxnSpPr>
        <p:spPr>
          <a:xfrm>
            <a:off x="10228648" y="3055128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ounded Rectangle 23">
            <a:extLst>
              <a:ext uri="{FF2B5EF4-FFF2-40B4-BE49-F238E27FC236}">
                <a16:creationId xmlns:a16="http://schemas.microsoft.com/office/drawing/2014/main" id="{5F939EA1-F0DA-0AF1-1377-00F29A351002}"/>
              </a:ext>
            </a:extLst>
          </p:cNvPr>
          <p:cNvSpPr/>
          <p:nvPr/>
        </p:nvSpPr>
        <p:spPr>
          <a:xfrm>
            <a:off x="9048536" y="3394822"/>
            <a:ext cx="2360224" cy="377410"/>
          </a:xfrm>
          <a:prstGeom prst="roundRect">
            <a:avLst/>
          </a:prstGeom>
          <a:solidFill>
            <a:srgbClr val="C00000"/>
          </a:solidFill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HD Mesh Generation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6C5FC16-297E-7CDD-0F0B-ACE9BC2B9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EA515B-EB3D-473C-ADE9-FD8348C61D57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90C226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F0BD39C-66B6-B776-2BEF-2A2B3DB93E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0200" y="4111594"/>
            <a:ext cx="1907447" cy="2746406"/>
          </a:xfrm>
          <a:prstGeom prst="rect">
            <a:avLst/>
          </a:prstGeom>
        </p:spPr>
      </p:pic>
      <p:sp>
        <p:nvSpPr>
          <p:cNvPr id="10" name="Content Placeholder 8">
            <a:extLst>
              <a:ext uri="{FF2B5EF4-FFF2-40B4-BE49-F238E27FC236}">
                <a16:creationId xmlns:a16="http://schemas.microsoft.com/office/drawing/2014/main" id="{BF1B26AC-20E9-4FA5-EC91-D46C1A46DA82}"/>
              </a:ext>
            </a:extLst>
          </p:cNvPr>
          <p:cNvSpPr txBox="1">
            <a:spLocks/>
          </p:cNvSpPr>
          <p:nvPr/>
        </p:nvSpPr>
        <p:spPr>
          <a:xfrm>
            <a:off x="162851" y="1078452"/>
            <a:ext cx="8885684" cy="2955666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+mj-lt"/>
                <a:cs typeface="Arial" panose="020B0604020202020204" pitchFamily="34" charset="0"/>
              </a:rPr>
              <a:t>Now, we’ll create a high-density mesh. HD meshes contain a large number of nodes – close to 1,000,000 nodes but never more – in addition to some anatomical information.</a:t>
            </a:r>
          </a:p>
          <a:p>
            <a:r>
              <a:rPr lang="en-US" dirty="0">
                <a:latin typeface="+mj-lt"/>
                <a:cs typeface="Arial" panose="020B0604020202020204" pitchFamily="34" charset="0"/>
              </a:rPr>
              <a:t>Notice the difference between the parameters used in LD mesh generation on slide 11 and those used here</a:t>
            </a:r>
          </a:p>
          <a:p>
            <a:pPr lvl="1"/>
            <a:r>
              <a:rPr lang="en-US" dirty="0" err="1">
                <a:latin typeface="+mj-lt"/>
                <a:cs typeface="Arial" panose="020B0604020202020204" pitchFamily="34" charset="0"/>
              </a:rPr>
              <a:t>Facet_distance</a:t>
            </a:r>
            <a:r>
              <a:rPr lang="en-US" dirty="0">
                <a:latin typeface="+mj-lt"/>
                <a:cs typeface="Arial" panose="020B0604020202020204" pitchFamily="34" charset="0"/>
              </a:rPr>
              <a:t> is decreased</a:t>
            </a:r>
          </a:p>
          <a:p>
            <a:pPr lvl="1"/>
            <a:r>
              <a:rPr lang="en-US" dirty="0" err="1">
                <a:latin typeface="+mj-lt"/>
                <a:cs typeface="Arial" panose="020B0604020202020204" pitchFamily="34" charset="0"/>
              </a:rPr>
              <a:t>Facet_size</a:t>
            </a:r>
            <a:r>
              <a:rPr lang="en-US" dirty="0">
                <a:latin typeface="+mj-lt"/>
                <a:cs typeface="Arial" panose="020B0604020202020204" pitchFamily="34" charset="0"/>
              </a:rPr>
              <a:t> is decreased, leading to more triangles that make up the surface of the mesh</a:t>
            </a:r>
          </a:p>
          <a:p>
            <a:pPr lvl="1"/>
            <a:r>
              <a:rPr lang="en-US" dirty="0" err="1">
                <a:latin typeface="+mj-lt"/>
                <a:cs typeface="Arial" panose="020B0604020202020204" pitchFamily="34" charset="0"/>
              </a:rPr>
              <a:t>Cell_size</a:t>
            </a:r>
            <a:r>
              <a:rPr lang="en-US" dirty="0">
                <a:latin typeface="+mj-lt"/>
                <a:cs typeface="Arial" panose="020B0604020202020204" pitchFamily="34" charset="0"/>
              </a:rPr>
              <a:t> is decreased, there are more internal tetrahedra in HD meshes than LD meshes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851" y="4111594"/>
            <a:ext cx="6453103" cy="2740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6823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0" y="-68369"/>
            <a:ext cx="12192000" cy="1116171"/>
          </a:xfrm>
          <a:prstGeom prst="rect">
            <a:avLst/>
          </a:prstGeom>
        </p:spPr>
        <p:txBody>
          <a:bodyPr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 panose="020B0603020202020204"/>
                <a:ea typeface="+mj-ea"/>
                <a:cs typeface="+mj-cs"/>
              </a:rPr>
              <a:t>Possible errors during HD mesh generation</a:t>
            </a:r>
          </a:p>
        </p:txBody>
      </p:sp>
      <p:pic>
        <p:nvPicPr>
          <p:cNvPr id="7" name="Picture 6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7ADEAD0C-D0FD-3E3E-B4F3-E55E09DD4D9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3802" y="2034223"/>
            <a:ext cx="4317451" cy="834897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6026" y="3699741"/>
            <a:ext cx="2771775" cy="166687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706857" y="3053410"/>
            <a:ext cx="27101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Files to delete if File I/O Error occurs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321231" y="1664891"/>
            <a:ext cx="3142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Pop-up box for File I/O Error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D6CBA3-9294-36AA-7E05-F6519A26C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EA515B-EB3D-473C-ADE9-FD8348C61D57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90C226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B21481E0-D561-3638-6B72-B79593965B80}"/>
              </a:ext>
            </a:extLst>
          </p:cNvPr>
          <p:cNvSpPr txBox="1">
            <a:spLocks/>
          </p:cNvSpPr>
          <p:nvPr/>
        </p:nvSpPr>
        <p:spPr>
          <a:xfrm>
            <a:off x="48229" y="1572945"/>
            <a:ext cx="7544826" cy="4258685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+mj-lt"/>
                <a:cs typeface="Arial" panose="020B0604020202020204" pitchFamily="34" charset="0"/>
              </a:rPr>
              <a:t>File I/O Error:</a:t>
            </a:r>
          </a:p>
          <a:p>
            <a:pPr lvl="1"/>
            <a:r>
              <a:rPr lang="en-US" dirty="0">
                <a:latin typeface="+mj-lt"/>
                <a:cs typeface="Arial" panose="020B0604020202020204" pitchFamily="34" charset="0"/>
              </a:rPr>
              <a:t>Solution: delete all mesh files in your output directory, change the </a:t>
            </a:r>
            <a:r>
              <a:rPr lang="en-US" dirty="0" err="1">
                <a:latin typeface="+mj-lt"/>
                <a:cs typeface="Arial" panose="020B0604020202020204" pitchFamily="34" charset="0"/>
              </a:rPr>
              <a:t>meshname</a:t>
            </a:r>
            <a:r>
              <a:rPr lang="en-US" dirty="0">
                <a:latin typeface="+mj-lt"/>
                <a:cs typeface="Arial" panose="020B0604020202020204" pitchFamily="34" charset="0"/>
              </a:rPr>
              <a:t> variable to a new name and re-run</a:t>
            </a:r>
          </a:p>
          <a:p>
            <a:pPr lvl="1"/>
            <a:r>
              <a:rPr lang="en-US" dirty="0">
                <a:latin typeface="+mj-lt"/>
                <a:cs typeface="Arial" panose="020B0604020202020204" pitchFamily="34" charset="0"/>
              </a:rPr>
              <a:t>Ex: ‘_HD_Mesh1’ </a:t>
            </a:r>
            <a:r>
              <a:rPr lang="en-US" dirty="0">
                <a:latin typeface="+mj-lt"/>
                <a:cs typeface="Arial" panose="020B0604020202020204" pitchFamily="34" charset="0"/>
                <a:sym typeface="Wingdings" panose="05000000000000000000" pitchFamily="2" charset="2"/>
              </a:rPr>
              <a:t></a:t>
            </a:r>
            <a:r>
              <a:rPr lang="en-US" dirty="0">
                <a:latin typeface="+mj-lt"/>
                <a:cs typeface="Arial" panose="020B0604020202020204" pitchFamily="34" charset="0"/>
              </a:rPr>
              <a:t> ‘_HD_Mesh0’</a:t>
            </a:r>
          </a:p>
          <a:p>
            <a:pPr lvl="1"/>
            <a:r>
              <a:rPr lang="en-US" dirty="0">
                <a:latin typeface="+mj-lt"/>
                <a:cs typeface="Arial" panose="020B0604020202020204" pitchFamily="34" charset="0"/>
              </a:rPr>
              <a:t>Make sure you delete these files from the file manager, and NOT within </a:t>
            </a:r>
            <a:r>
              <a:rPr lang="en-US" dirty="0" err="1">
                <a:latin typeface="+mj-lt"/>
                <a:cs typeface="Arial" panose="020B0604020202020204" pitchFamily="34" charset="0"/>
              </a:rPr>
              <a:t>matlab</a:t>
            </a:r>
            <a:endParaRPr lang="en-US" dirty="0">
              <a:latin typeface="+mj-lt"/>
              <a:cs typeface="Arial" panose="020B0604020202020204" pitchFamily="34" charset="0"/>
            </a:endParaRPr>
          </a:p>
          <a:p>
            <a:pPr lvl="1"/>
            <a:r>
              <a:rPr lang="en-US" dirty="0">
                <a:latin typeface="+mj-lt"/>
                <a:cs typeface="Arial" panose="020B0604020202020204" pitchFamily="34" charset="0"/>
              </a:rPr>
              <a:t>If the above doesn’t work, create an entirely new output directory, make that directory your current folder, then re-run lines 149-168</a:t>
            </a:r>
          </a:p>
          <a:p>
            <a:endParaRPr lang="en-US" dirty="0">
              <a:latin typeface="+mj-lt"/>
              <a:cs typeface="Arial" panose="020B0604020202020204" pitchFamily="34" charset="0"/>
            </a:endParaRPr>
          </a:p>
          <a:p>
            <a:r>
              <a:rPr lang="en-US" dirty="0">
                <a:latin typeface="+mj-lt"/>
                <a:cs typeface="Arial" panose="020B0604020202020204" pitchFamily="34" charset="0"/>
              </a:rPr>
              <a:t>Poor mesh quality</a:t>
            </a:r>
          </a:p>
          <a:p>
            <a:pPr lvl="1"/>
            <a:r>
              <a:rPr lang="en-US" dirty="0">
                <a:latin typeface="+mj-lt"/>
                <a:cs typeface="Arial" panose="020B0604020202020204" pitchFamily="34" charset="0"/>
              </a:rPr>
              <a:t>Occurs if number of nodes in mesh is greater than 1,000,000</a:t>
            </a:r>
          </a:p>
          <a:p>
            <a:pPr lvl="1"/>
            <a:r>
              <a:rPr lang="en-US" dirty="0">
                <a:latin typeface="+mj-lt"/>
                <a:cs typeface="Arial" panose="020B0604020202020204" pitchFamily="34" charset="0"/>
              </a:rPr>
              <a:t>This is why we make smaller HD meshes and tune </a:t>
            </a:r>
            <a:r>
              <a:rPr lang="en-US" dirty="0" err="1">
                <a:latin typeface="+mj-lt"/>
                <a:cs typeface="Arial" panose="020B0604020202020204" pitchFamily="34" charset="0"/>
              </a:rPr>
              <a:t>params.cell</a:t>
            </a:r>
            <a:r>
              <a:rPr lang="en-US" dirty="0">
                <a:latin typeface="+mj-lt"/>
                <a:cs typeface="Arial" panose="020B0604020202020204" pitchFamily="34" charset="0"/>
              </a:rPr>
              <a:t> size</a:t>
            </a:r>
          </a:p>
        </p:txBody>
      </p:sp>
    </p:spTree>
    <p:extLst>
      <p:ext uri="{BB962C8B-B14F-4D97-AF65-F5344CB8AC3E}">
        <p14:creationId xmlns:p14="http://schemas.microsoft.com/office/powerpoint/2010/main" val="38677113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063" y="3979053"/>
            <a:ext cx="3438525" cy="1943100"/>
          </a:xfrm>
          <a:prstGeom prst="rect">
            <a:avLst/>
          </a:prstGeom>
        </p:spPr>
      </p:pic>
      <p:sp>
        <p:nvSpPr>
          <p:cNvPr id="13" name="Title 1"/>
          <p:cNvSpPr txBox="1">
            <a:spLocks/>
          </p:cNvSpPr>
          <p:nvPr/>
        </p:nvSpPr>
        <p:spPr>
          <a:xfrm>
            <a:off x="0" y="0"/>
            <a:ext cx="12192000" cy="906162"/>
          </a:xfrm>
          <a:prstGeom prst="rect">
            <a:avLst/>
          </a:prstGeom>
        </p:spPr>
        <p:txBody>
          <a:bodyPr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 panose="020B0603020202020204"/>
                <a:ea typeface="+mj-ea"/>
                <a:cs typeface="+mj-cs"/>
              </a:rPr>
              <a:t>Place the optodes on the HD mesh</a:t>
            </a:r>
          </a:p>
        </p:txBody>
      </p:sp>
      <p:sp>
        <p:nvSpPr>
          <p:cNvPr id="26" name="Rounded Rectangle 20">
            <a:extLst>
              <a:ext uri="{FF2B5EF4-FFF2-40B4-BE49-F238E27FC236}">
                <a16:creationId xmlns:a16="http://schemas.microsoft.com/office/drawing/2014/main" id="{D3E782AB-1227-CFC2-397E-4274537EED0F}"/>
              </a:ext>
            </a:extLst>
          </p:cNvPr>
          <p:cNvSpPr/>
          <p:nvPr/>
        </p:nvSpPr>
        <p:spPr>
          <a:xfrm>
            <a:off x="9071231" y="305468"/>
            <a:ext cx="2314834" cy="378940"/>
          </a:xfrm>
          <a:prstGeom prst="roundRect">
            <a:avLst/>
          </a:prstGeom>
          <a:noFill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MRI Acquisition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722CC0A-A9C8-E64B-5066-5A35D275001D}"/>
              </a:ext>
            </a:extLst>
          </p:cNvPr>
          <p:cNvCxnSpPr>
            <a:cxnSpLocks/>
          </p:cNvCxnSpPr>
          <p:nvPr/>
        </p:nvCxnSpPr>
        <p:spPr>
          <a:xfrm>
            <a:off x="10228648" y="729030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2">
            <a:extLst>
              <a:ext uri="{FF2B5EF4-FFF2-40B4-BE49-F238E27FC236}">
                <a16:creationId xmlns:a16="http://schemas.microsoft.com/office/drawing/2014/main" id="{A2EB02D8-C75E-AF38-687B-3FEDC8E4B102}"/>
              </a:ext>
            </a:extLst>
          </p:cNvPr>
          <p:cNvSpPr/>
          <p:nvPr/>
        </p:nvSpPr>
        <p:spPr>
          <a:xfrm>
            <a:off x="9048536" y="1078452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Image Segmentation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B8A5F8C-C16C-ACC1-C39C-86BF50D20CF8}"/>
              </a:ext>
            </a:extLst>
          </p:cNvPr>
          <p:cNvCxnSpPr>
            <a:cxnSpLocks/>
          </p:cNvCxnSpPr>
          <p:nvPr/>
        </p:nvCxnSpPr>
        <p:spPr>
          <a:xfrm>
            <a:off x="10228648" y="1511182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ounded Rectangle 27">
            <a:extLst>
              <a:ext uri="{FF2B5EF4-FFF2-40B4-BE49-F238E27FC236}">
                <a16:creationId xmlns:a16="http://schemas.microsoft.com/office/drawing/2014/main" id="{01632A59-D4CC-2329-600C-F73CD4F650EA}"/>
              </a:ext>
            </a:extLst>
          </p:cNvPr>
          <p:cNvSpPr/>
          <p:nvPr/>
        </p:nvSpPr>
        <p:spPr>
          <a:xfrm>
            <a:off x="9048536" y="1850876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LD Mesh Generation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0E9E97D-5E52-8D7C-872C-ADFE18106178}"/>
              </a:ext>
            </a:extLst>
          </p:cNvPr>
          <p:cNvCxnSpPr>
            <a:cxnSpLocks/>
          </p:cNvCxnSpPr>
          <p:nvPr/>
        </p:nvCxnSpPr>
        <p:spPr>
          <a:xfrm>
            <a:off x="10228648" y="2283603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ounded Rectangle 23">
            <a:extLst>
              <a:ext uri="{FF2B5EF4-FFF2-40B4-BE49-F238E27FC236}">
                <a16:creationId xmlns:a16="http://schemas.microsoft.com/office/drawing/2014/main" id="{33990F0D-28E4-5782-C39B-66FA4662DAD1}"/>
              </a:ext>
            </a:extLst>
          </p:cNvPr>
          <p:cNvSpPr/>
          <p:nvPr/>
        </p:nvSpPr>
        <p:spPr>
          <a:xfrm>
            <a:off x="9048536" y="2623297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Optode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 Placement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A3B69F5-DA7B-5265-3D55-4156F384BE5F}"/>
              </a:ext>
            </a:extLst>
          </p:cNvPr>
          <p:cNvCxnSpPr>
            <a:cxnSpLocks/>
          </p:cNvCxnSpPr>
          <p:nvPr/>
        </p:nvCxnSpPr>
        <p:spPr>
          <a:xfrm>
            <a:off x="10228648" y="3055128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ounded Rectangle 23">
            <a:extLst>
              <a:ext uri="{FF2B5EF4-FFF2-40B4-BE49-F238E27FC236}">
                <a16:creationId xmlns:a16="http://schemas.microsoft.com/office/drawing/2014/main" id="{5D3CE749-A3F1-A57A-B31A-CBD39BA5EB33}"/>
              </a:ext>
            </a:extLst>
          </p:cNvPr>
          <p:cNvSpPr/>
          <p:nvPr/>
        </p:nvSpPr>
        <p:spPr>
          <a:xfrm>
            <a:off x="9048536" y="3394822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HD Mesh Generation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A10DCD6-0C3D-48EE-DC91-5DA83CA6E356}"/>
              </a:ext>
            </a:extLst>
          </p:cNvPr>
          <p:cNvCxnSpPr>
            <a:cxnSpLocks/>
          </p:cNvCxnSpPr>
          <p:nvPr/>
        </p:nvCxnSpPr>
        <p:spPr>
          <a:xfrm>
            <a:off x="10228648" y="3826653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ounded Rectangle 23">
            <a:extLst>
              <a:ext uri="{FF2B5EF4-FFF2-40B4-BE49-F238E27FC236}">
                <a16:creationId xmlns:a16="http://schemas.microsoft.com/office/drawing/2014/main" id="{89FDD0FE-B77D-06ED-4132-985706EA6222}"/>
              </a:ext>
            </a:extLst>
          </p:cNvPr>
          <p:cNvSpPr/>
          <p:nvPr/>
        </p:nvSpPr>
        <p:spPr>
          <a:xfrm>
            <a:off x="9048536" y="4166347"/>
            <a:ext cx="2360224" cy="377410"/>
          </a:xfrm>
          <a:prstGeom prst="roundRect">
            <a:avLst/>
          </a:prstGeom>
          <a:solidFill>
            <a:srgbClr val="C00000"/>
          </a:solidFill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Optode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 Placement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D756365-639B-F5A0-69A2-02A75EAD2BF8}"/>
              </a:ext>
            </a:extLst>
          </p:cNvPr>
          <p:cNvSpPr/>
          <p:nvPr/>
        </p:nvSpPr>
        <p:spPr>
          <a:xfrm>
            <a:off x="148280" y="1002566"/>
            <a:ext cx="8394355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+mn-ea"/>
                <a:cs typeface="Arial" panose="020B0604020202020204" pitchFamily="34" charset="0"/>
              </a:rPr>
              <a:t>This time, since the HD mesh is in the same space that the LD mesh was, the grid will already be lined up and sitting on the mesh when </a:t>
            </a:r>
            <a:r>
              <a:rPr kumimoji="0" lang="en-US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+mn-ea"/>
                <a:cs typeface="Arial" panose="020B0604020202020204" pitchFamily="34" charset="0"/>
              </a:rPr>
              <a:t>AlignMe</a:t>
            </a:r>
            <a:r>
              <a:rPr kumimoji="0" lang="en-US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+mn-ea"/>
                <a:cs typeface="Arial" panose="020B0604020202020204" pitchFamily="34" charset="0"/>
              </a:rPr>
              <a:t> starts. You’ll need to move it away from the mesh and re-relax the grid back onto the mesh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  <a:ea typeface="+mn-ea"/>
              <a:cs typeface="Arial" panose="020B0604020202020204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6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+mn-ea"/>
                <a:cs typeface="Arial" panose="020B0604020202020204" pitchFamily="34" charset="0"/>
              </a:rPr>
              <a:t>Change the view to “XY View”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6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+mn-ea"/>
                <a:cs typeface="Arial" panose="020B0604020202020204" pitchFamily="34" charset="0"/>
              </a:rPr>
              <a:t>Adjust the scale to 1.1 (this is the scale we used for the LD mesh too)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6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+mn-ea"/>
                <a:cs typeface="Arial" panose="020B0604020202020204" pitchFamily="34" charset="0"/>
              </a:rPr>
              <a:t>Move the grid off the mesh by setting </a:t>
            </a:r>
            <a:r>
              <a:rPr kumimoji="0" lang="en-US" sz="160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+mn-ea"/>
                <a:cs typeface="Arial" panose="020B0604020202020204" pitchFamily="34" charset="0"/>
              </a:rPr>
              <a:t>dy</a:t>
            </a:r>
            <a:r>
              <a:rPr kumimoji="0" lang="en-US" sz="16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+mn-ea"/>
                <a:cs typeface="Arial" panose="020B0604020202020204" pitchFamily="34" charset="0"/>
              </a:rPr>
              <a:t> = -10</a:t>
            </a: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+mn-ea"/>
                <a:cs typeface="Arial" panose="020B0604020202020204" pitchFamily="34" charset="0"/>
              </a:rPr>
              <a:t>The </a:t>
            </a:r>
            <a:r>
              <a:rPr kumimoji="0" lang="en-US" sz="160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+mn-ea"/>
                <a:cs typeface="Arial" panose="020B0604020202020204" pitchFamily="34" charset="0"/>
              </a:rPr>
              <a:t>AlignMe</a:t>
            </a:r>
            <a:r>
              <a:rPr kumimoji="0" lang="en-US" sz="16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+mn-ea"/>
                <a:cs typeface="Arial" panose="020B0604020202020204" pitchFamily="34" charset="0"/>
              </a:rPr>
              <a:t> GUI should now look like the image below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6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+mn-ea"/>
                <a:cs typeface="Arial" panose="020B0604020202020204" pitchFamily="34" charset="0"/>
              </a:rPr>
              <a:t>Hit “Relax Mesh” and then “Save Alignment” after the grid has been re-relaxed onto the mesh</a:t>
            </a:r>
            <a:endParaRPr kumimoji="0" lang="en-US" sz="140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  <a:ea typeface="+mn-ea"/>
              <a:cs typeface="Arial" panose="020B0604020202020204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sz="140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  <a:ea typeface="+mn-ea"/>
              <a:cs typeface="Arial" panose="020B060402020202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40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  <a:ea typeface="+mn-ea"/>
              <a:cs typeface="Arial" panose="020B06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58D389D-5901-8E65-C8A7-26DD16631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EA515B-EB3D-473C-ADE9-FD8348C61D57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90C226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534B8E9-A339-590C-4CCC-20616F97FA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6723" y="3499892"/>
            <a:ext cx="4209885" cy="3275686"/>
          </a:xfrm>
          <a:prstGeom prst="rect">
            <a:avLst/>
          </a:prstGeom>
        </p:spPr>
      </p:pic>
      <p:sp>
        <p:nvSpPr>
          <p:cNvPr id="10" name="Arrow: Bent 9">
            <a:extLst>
              <a:ext uri="{FF2B5EF4-FFF2-40B4-BE49-F238E27FC236}">
                <a16:creationId xmlns:a16="http://schemas.microsoft.com/office/drawing/2014/main" id="{FAE6EA84-C3C8-A586-C1BB-080713193CAE}"/>
              </a:ext>
            </a:extLst>
          </p:cNvPr>
          <p:cNvSpPr/>
          <p:nvPr/>
        </p:nvSpPr>
        <p:spPr>
          <a:xfrm rot="5400000">
            <a:off x="7136607" y="1851819"/>
            <a:ext cx="613624" cy="2682522"/>
          </a:xfrm>
          <a:prstGeom prst="bentArrow">
            <a:avLst>
              <a:gd name="adj1" fmla="val 20767"/>
              <a:gd name="adj2" fmla="val 25000"/>
              <a:gd name="adj3" fmla="val 25000"/>
              <a:gd name="adj4" fmla="val 43750"/>
            </a:avLst>
          </a:prstGeom>
          <a:solidFill>
            <a:schemeClr val="accent2">
              <a:alpha val="34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51B5E5-AABB-905C-3AF2-FA28D0CA153D}"/>
              </a:ext>
            </a:extLst>
          </p:cNvPr>
          <p:cNvSpPr txBox="1"/>
          <p:nvPr/>
        </p:nvSpPr>
        <p:spPr>
          <a:xfrm>
            <a:off x="9071231" y="5347811"/>
            <a:ext cx="29839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using a HD mesh with </a:t>
            </a:r>
            <a:r>
              <a:rPr lang="en-US" dirty="0" err="1"/>
              <a:t>AlignMe</a:t>
            </a:r>
            <a:r>
              <a:rPr lang="en-US" dirty="0"/>
              <a:t> will make the app run more slowly</a:t>
            </a:r>
          </a:p>
        </p:txBody>
      </p:sp>
    </p:spTree>
    <p:extLst>
      <p:ext uri="{BB962C8B-B14F-4D97-AF65-F5344CB8AC3E}">
        <p14:creationId xmlns:p14="http://schemas.microsoft.com/office/powerpoint/2010/main" val="36812656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0" y="219075"/>
            <a:ext cx="8925939" cy="906162"/>
          </a:xfrm>
          <a:prstGeom prst="rect">
            <a:avLst/>
          </a:prstGeom>
        </p:spPr>
        <p:txBody>
          <a:bodyPr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FF0000"/>
                </a:solidFill>
                <a:latin typeface="Trebuchet MS" panose="020B0603020202020204"/>
              </a:rPr>
              <a:t>Get relaxed optode positions from </a:t>
            </a:r>
            <a:r>
              <a:rPr lang="en-US" dirty="0" err="1">
                <a:solidFill>
                  <a:srgbClr val="FF0000"/>
                </a:solidFill>
                <a:latin typeface="Trebuchet MS" panose="020B0603020202020204"/>
              </a:rPr>
              <a:t>AlignMe</a:t>
            </a:r>
            <a:r>
              <a:rPr lang="en-US" dirty="0">
                <a:solidFill>
                  <a:srgbClr val="FF0000"/>
                </a:solidFill>
                <a:latin typeface="Trebuchet MS" panose="020B0603020202020204"/>
              </a:rPr>
              <a:t> and visualize HD mesh + relaxed pad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rebuchet MS" panose="020B0603020202020204"/>
              <a:ea typeface="+mj-ea"/>
              <a:cs typeface="+mj-cs"/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9071231" y="305468"/>
            <a:ext cx="2314834" cy="378940"/>
          </a:xfrm>
          <a:prstGeom prst="roundRect">
            <a:avLst/>
          </a:prstGeom>
          <a:noFill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MRI Acquisition</a:t>
            </a:r>
          </a:p>
        </p:txBody>
      </p:sp>
      <p:cxnSp>
        <p:nvCxnSpPr>
          <p:cNvPr id="22" name="Straight Arrow Connector 21"/>
          <p:cNvCxnSpPr>
            <a:cxnSpLocks/>
          </p:cNvCxnSpPr>
          <p:nvPr/>
        </p:nvCxnSpPr>
        <p:spPr>
          <a:xfrm>
            <a:off x="10228648" y="729030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ounded Rectangle 22"/>
          <p:cNvSpPr/>
          <p:nvPr/>
        </p:nvSpPr>
        <p:spPr>
          <a:xfrm>
            <a:off x="9048536" y="1078452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Image Segmentation</a:t>
            </a:r>
          </a:p>
        </p:txBody>
      </p:sp>
      <p:cxnSp>
        <p:nvCxnSpPr>
          <p:cNvPr id="27" name="Straight Arrow Connector 26"/>
          <p:cNvCxnSpPr>
            <a:cxnSpLocks/>
          </p:cNvCxnSpPr>
          <p:nvPr/>
        </p:nvCxnSpPr>
        <p:spPr>
          <a:xfrm>
            <a:off x="10228648" y="1511182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9048536" y="1850876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LD Mesh Generation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9BE4372-83F2-BF4A-46E5-5C1211F5A19B}"/>
              </a:ext>
            </a:extLst>
          </p:cNvPr>
          <p:cNvCxnSpPr>
            <a:cxnSpLocks/>
          </p:cNvCxnSpPr>
          <p:nvPr/>
        </p:nvCxnSpPr>
        <p:spPr>
          <a:xfrm>
            <a:off x="10228648" y="2283603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0A330437-CF73-05C4-ED94-412C1500CD69}"/>
              </a:ext>
            </a:extLst>
          </p:cNvPr>
          <p:cNvSpPr/>
          <p:nvPr/>
        </p:nvSpPr>
        <p:spPr>
          <a:xfrm>
            <a:off x="9048536" y="2623297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Optode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 Placement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8B3CF00-4468-E82D-D875-7082DBAC347C}"/>
              </a:ext>
            </a:extLst>
          </p:cNvPr>
          <p:cNvCxnSpPr>
            <a:cxnSpLocks/>
          </p:cNvCxnSpPr>
          <p:nvPr/>
        </p:nvCxnSpPr>
        <p:spPr>
          <a:xfrm>
            <a:off x="10228648" y="3064653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ounded Rectangle 23">
            <a:extLst>
              <a:ext uri="{FF2B5EF4-FFF2-40B4-BE49-F238E27FC236}">
                <a16:creationId xmlns:a16="http://schemas.microsoft.com/office/drawing/2014/main" id="{89816057-9155-AF4C-AC4B-292D6E956FA1}"/>
              </a:ext>
            </a:extLst>
          </p:cNvPr>
          <p:cNvSpPr/>
          <p:nvPr/>
        </p:nvSpPr>
        <p:spPr>
          <a:xfrm>
            <a:off x="9048536" y="3404347"/>
            <a:ext cx="2360224" cy="377410"/>
          </a:xfrm>
          <a:prstGeom prst="roundRect">
            <a:avLst/>
          </a:prstGeom>
          <a:solidFill>
            <a:srgbClr val="C00000"/>
          </a:solidFill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HD Mesh Generation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EB24862-4C3C-CE66-BEA3-A441378D6E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EA515B-EB3D-473C-ADE9-FD8348C61D57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90C226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8DF677D-125C-D8BE-5E3E-A5F6096B64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8230" y="3369453"/>
            <a:ext cx="3571875" cy="30575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181" y="1732986"/>
            <a:ext cx="5067300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6697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0" y="0"/>
            <a:ext cx="12192000" cy="906162"/>
          </a:xfrm>
          <a:prstGeom prst="rect">
            <a:avLst/>
          </a:prstGeom>
        </p:spPr>
        <p:txBody>
          <a:bodyPr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 panose="020B0603020202020204"/>
                <a:ea typeface="+mj-ea"/>
                <a:cs typeface="+mj-cs"/>
              </a:rPr>
              <a:t>Update pad info structure after running </a:t>
            </a: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 panose="020B0603020202020204"/>
                <a:ea typeface="+mj-ea"/>
                <a:cs typeface="+mj-cs"/>
              </a:rPr>
              <a:t>AlignMe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rebuchet MS" panose="020B0603020202020204"/>
              <a:ea typeface="+mj-ea"/>
              <a:cs typeface="+mj-cs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9063111" y="1150202"/>
            <a:ext cx="2314834" cy="378940"/>
          </a:xfrm>
          <a:prstGeom prst="roundRect">
            <a:avLst/>
          </a:prstGeom>
          <a:noFill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MRI Acquisition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10223506" y="1573764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/>
          <p:cNvSpPr/>
          <p:nvPr/>
        </p:nvSpPr>
        <p:spPr>
          <a:xfrm>
            <a:off x="9040415" y="1923186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Image Segmentation</a:t>
            </a:r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10223506" y="2355916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ounded Rectangle 21"/>
          <p:cNvSpPr/>
          <p:nvPr/>
        </p:nvSpPr>
        <p:spPr>
          <a:xfrm>
            <a:off x="9040415" y="2695610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Mesh Generation</a:t>
            </a:r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10222102" y="3128340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/>
          <p:cNvSpPr/>
          <p:nvPr/>
        </p:nvSpPr>
        <p:spPr>
          <a:xfrm>
            <a:off x="9039011" y="3468034"/>
            <a:ext cx="2360224" cy="377410"/>
          </a:xfrm>
          <a:prstGeom prst="roundRect">
            <a:avLst/>
          </a:prstGeom>
          <a:solidFill>
            <a:srgbClr val="C00000"/>
          </a:solidFill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Optode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 Placement</a:t>
            </a:r>
          </a:p>
        </p:txBody>
      </p:sp>
      <p:sp>
        <p:nvSpPr>
          <p:cNvPr id="20" name="Right Brace 19">
            <a:extLst>
              <a:ext uri="{FF2B5EF4-FFF2-40B4-BE49-F238E27FC236}">
                <a16:creationId xmlns:a16="http://schemas.microsoft.com/office/drawing/2014/main" id="{FCBD6622-39EF-E682-9481-744AC6B28F3F}"/>
              </a:ext>
            </a:extLst>
          </p:cNvPr>
          <p:cNvSpPr/>
          <p:nvPr/>
        </p:nvSpPr>
        <p:spPr>
          <a:xfrm rot="10800000">
            <a:off x="8542638" y="2665650"/>
            <a:ext cx="387152" cy="1203189"/>
          </a:xfrm>
          <a:prstGeom prst="rightBrace">
            <a:avLst/>
          </a:prstGeom>
          <a:noFill/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FD46855-CCDC-7DCA-2616-8149128EC8B8}"/>
              </a:ext>
            </a:extLst>
          </p:cNvPr>
          <p:cNvSpPr txBox="1"/>
          <p:nvPr/>
        </p:nvSpPr>
        <p:spPr>
          <a:xfrm>
            <a:off x="7455981" y="3071416"/>
            <a:ext cx="12645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For both LD and HD meshes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FB7301F-249D-695C-4CE7-9E2E69A7ED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EA515B-EB3D-473C-ADE9-FD8348C61D57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90C226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4EE9C1-348A-EF9E-3887-9E17FF4A76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0506" y="4036076"/>
            <a:ext cx="3244263" cy="2583395"/>
          </a:xfrm>
          <a:prstGeom prst="rect">
            <a:avLst/>
          </a:prstGeom>
        </p:spPr>
      </p:pic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9678A80C-FFCF-5396-623D-8E7949D6C8D9}"/>
              </a:ext>
            </a:extLst>
          </p:cNvPr>
          <p:cNvSpPr txBox="1">
            <a:spLocks/>
          </p:cNvSpPr>
          <p:nvPr/>
        </p:nvSpPr>
        <p:spPr>
          <a:xfrm>
            <a:off x="48229" y="1069089"/>
            <a:ext cx="7544826" cy="4258685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+mj-lt"/>
                <a:cs typeface="Arial" panose="020B0604020202020204" pitchFamily="34" charset="0"/>
              </a:rPr>
              <a:t>After the pad has been relaxed onto the HD mesh, we need to update the info structure with the new optode locations</a:t>
            </a:r>
          </a:p>
          <a:p>
            <a:endParaRPr lang="en-US" dirty="0">
              <a:latin typeface="+mj-lt"/>
              <a:cs typeface="Arial" panose="020B0604020202020204" pitchFamily="34" charset="0"/>
            </a:endParaRPr>
          </a:p>
          <a:p>
            <a:r>
              <a:rPr lang="en-US" dirty="0">
                <a:latin typeface="+mj-lt"/>
                <a:cs typeface="Arial" panose="020B0604020202020204" pitchFamily="34" charset="0"/>
              </a:rPr>
              <a:t>We’ll use those optode locations to re-calculate the 3D source-detector separations for every source-detector pair</a:t>
            </a:r>
          </a:p>
          <a:p>
            <a:endParaRPr lang="en-US" dirty="0">
              <a:latin typeface="+mj-lt"/>
              <a:cs typeface="Arial" panose="020B0604020202020204" pitchFamily="34" charset="0"/>
            </a:endParaRPr>
          </a:p>
          <a:p>
            <a:r>
              <a:rPr lang="en-US" dirty="0">
                <a:latin typeface="+mj-lt"/>
                <a:cs typeface="Arial" panose="020B0604020202020204" pitchFamily="34" charset="0"/>
              </a:rPr>
              <a:t>After that we’ll make a histogram showing the relationship of measurements per separation distance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397" y="4099049"/>
            <a:ext cx="5343525" cy="24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4572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0" y="0"/>
            <a:ext cx="12192000" cy="820263"/>
          </a:xfrm>
          <a:prstGeom prst="rect">
            <a:avLst/>
          </a:prstGeom>
        </p:spPr>
        <p:txBody>
          <a:bodyPr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 panose="020B0603020202020204"/>
                <a:ea typeface="+mj-ea"/>
                <a:cs typeface="+mj-cs"/>
              </a:rPr>
              <a:t>NeuroDOT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 panose="020B0603020202020204"/>
                <a:ea typeface="+mj-ea"/>
                <a:cs typeface="+mj-cs"/>
              </a:rPr>
              <a:t> Set-Up - Checklist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D052B0-28A5-4061-94ED-651940373CF3}"/>
              </a:ext>
            </a:extLst>
          </p:cNvPr>
          <p:cNvSpPr txBox="1"/>
          <p:nvPr/>
        </p:nvSpPr>
        <p:spPr>
          <a:xfrm>
            <a:off x="360169" y="1173529"/>
            <a:ext cx="8083076" cy="5637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lang="en-US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Before starting any tutorial, please make sure you’ve done the following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lang="en-US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Download the appropriate versions of </a:t>
            </a:r>
            <a:r>
              <a:rPr lang="en-US" dirty="0" err="1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matlab</a:t>
            </a:r>
            <a:r>
              <a:rPr lang="en-US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, </a:t>
            </a:r>
            <a:r>
              <a:rPr lang="en-US" dirty="0" err="1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neuroDOT</a:t>
            </a:r>
            <a:r>
              <a:rPr lang="en-US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, and NIRFAST</a:t>
            </a:r>
          </a:p>
          <a:p>
            <a:pPr marL="800100" lvl="1" indent="-342900" defTabSz="4572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dirty="0" err="1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Matlab</a:t>
            </a:r>
            <a:r>
              <a:rPr lang="en-US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: 2020b</a:t>
            </a:r>
          </a:p>
          <a:p>
            <a:pPr marL="800100" lvl="1" indent="-342900" defTabSz="4572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dirty="0" err="1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NeuroDOT</a:t>
            </a:r>
            <a:r>
              <a:rPr lang="en-US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 toolbox from NITRC</a:t>
            </a:r>
          </a:p>
          <a:p>
            <a:pPr marL="1257300" lvl="2" indent="-342900" defTabSz="4572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  <a:hlinkClick r:id="rId2"/>
              </a:rPr>
              <a:t>https://www.nitrc.org/projects/neurodot/</a:t>
            </a:r>
            <a:r>
              <a:rPr lang="en-US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 </a:t>
            </a:r>
          </a:p>
          <a:p>
            <a:pPr marL="800100" lvl="1" indent="-342900" defTabSz="4572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dirty="0" err="1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NIRFASTer</a:t>
            </a:r>
            <a:r>
              <a:rPr lang="en-US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-master</a:t>
            </a:r>
          </a:p>
          <a:p>
            <a:pPr marL="1257300" lvl="2" indent="-342900" defTabSz="4572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lack-Lato"/>
                <a:ea typeface="+mn-ea"/>
                <a:cs typeface="+mn-cs"/>
                <a:hlinkClick r:id="rId3"/>
              </a:rPr>
              <a:t>https://github.com/nirfaster/NIRFASTer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  <a:sym typeface="Wingdings" panose="05000000000000000000" pitchFamily="2" charset="2"/>
              </a:rPr>
              <a:t> </a:t>
            </a:r>
            <a:endParaRPr lang="en-US" dirty="0">
              <a:solidFill>
                <a:prstClr val="white">
                  <a:lumMod val="75000"/>
                  <a:lumOff val="25000"/>
                </a:prstClr>
              </a:solidFill>
              <a:latin typeface="Trebuchet MS" panose="020B0603020202020204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lang="en-US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Set your path so that all required folders and subfolders are included</a:t>
            </a:r>
          </a:p>
          <a:p>
            <a:pPr marL="800100" lvl="1" indent="-3429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Folders w/subfolders to include</a:t>
            </a:r>
          </a:p>
          <a:p>
            <a:pPr marL="1257300" lvl="2" indent="-3429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dirty="0" err="1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NeuroDOT</a:t>
            </a:r>
            <a:r>
              <a:rPr lang="en-US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 toolbox</a:t>
            </a:r>
          </a:p>
          <a:p>
            <a:pPr marL="1257300" lvl="2" indent="-3429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dirty="0" err="1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NIRFASTer</a:t>
            </a:r>
            <a:r>
              <a:rPr lang="en-US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-master</a:t>
            </a:r>
          </a:p>
          <a:p>
            <a:pPr marL="1257300" lvl="2" indent="-3429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Your personal directory</a:t>
            </a:r>
          </a:p>
          <a:p>
            <a:pPr marL="800100" lvl="1" indent="-3429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Folders to include</a:t>
            </a:r>
          </a:p>
          <a:p>
            <a:pPr marL="1257300" lvl="2" indent="-3429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Output directory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EA7E2B-C6D0-E367-5C39-4BFE761B1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0626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0" y="0"/>
            <a:ext cx="12192000" cy="906162"/>
          </a:xfrm>
          <a:prstGeom prst="rect">
            <a:avLst/>
          </a:prstGeom>
        </p:spPr>
        <p:txBody>
          <a:bodyPr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 panose="020B0603020202020204"/>
                <a:ea typeface="+mj-ea"/>
                <a:cs typeface="+mj-cs"/>
              </a:rPr>
              <a:t>Calculate the sensitivity (1 of 5)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9063111" y="1150202"/>
            <a:ext cx="2314834" cy="378940"/>
          </a:xfrm>
          <a:prstGeom prst="roundRect">
            <a:avLst/>
          </a:prstGeom>
          <a:noFill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MRI Acquisition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10223506" y="1573764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/>
          <p:cNvSpPr/>
          <p:nvPr/>
        </p:nvSpPr>
        <p:spPr>
          <a:xfrm>
            <a:off x="9040415" y="1923186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Image Segmentation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10220527" y="3919120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/>
          <p:cNvSpPr/>
          <p:nvPr/>
        </p:nvSpPr>
        <p:spPr>
          <a:xfrm>
            <a:off x="8640649" y="4255969"/>
            <a:ext cx="3165086" cy="344609"/>
          </a:xfrm>
          <a:prstGeom prst="roundRect">
            <a:avLst/>
          </a:prstGeom>
          <a:solidFill>
            <a:srgbClr val="C00000"/>
          </a:solidFill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Calculate Sensitivity</a:t>
            </a:r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10223506" y="2355916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ounded Rectangle 21"/>
          <p:cNvSpPr/>
          <p:nvPr/>
        </p:nvSpPr>
        <p:spPr>
          <a:xfrm>
            <a:off x="9040415" y="2695610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Mesh Generation</a:t>
            </a:r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10222102" y="3128340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/>
          <p:cNvSpPr/>
          <p:nvPr/>
        </p:nvSpPr>
        <p:spPr>
          <a:xfrm>
            <a:off x="9039011" y="3468034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Optode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 Placement</a:t>
            </a:r>
          </a:p>
        </p:txBody>
      </p:sp>
      <p:sp>
        <p:nvSpPr>
          <p:cNvPr id="26" name="Rectangle 25"/>
          <p:cNvSpPr/>
          <p:nvPr/>
        </p:nvSpPr>
        <p:spPr>
          <a:xfrm>
            <a:off x="496985" y="1150202"/>
            <a:ext cx="8394358" cy="14157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cs typeface="Arial" panose="020B0604020202020204" pitchFamily="34" charset="0"/>
              </a:rPr>
              <a:t>Prepare mesh and optode information for NIRFAST, then visualize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US" dirty="0">
              <a:solidFill>
                <a:prstClr val="white"/>
              </a:solidFill>
              <a:latin typeface="+mj-lt"/>
              <a:cs typeface="Arial" panose="020B0604020202020204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>
                <a:solidFill>
                  <a:prstClr val="white"/>
                </a:solidFill>
                <a:latin typeface="+mj-lt"/>
                <a:cs typeface="Arial" panose="020B0604020202020204" pitchFamily="34" charset="0"/>
              </a:rPr>
              <a:t>Visualize cap and mesh with portion cut out to make extra sure that optodes are not placed too far within the mesh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  <a:cs typeface="Arial" panose="020B0604020202020204" pitchFamily="34" charset="0"/>
            </a:endParaRPr>
          </a:p>
        </p:txBody>
      </p:sp>
      <p:sp>
        <p:nvSpPr>
          <p:cNvPr id="20" name="Right Brace 19">
            <a:extLst>
              <a:ext uri="{FF2B5EF4-FFF2-40B4-BE49-F238E27FC236}">
                <a16:creationId xmlns:a16="http://schemas.microsoft.com/office/drawing/2014/main" id="{FCBD6622-39EF-E682-9481-744AC6B28F3F}"/>
              </a:ext>
            </a:extLst>
          </p:cNvPr>
          <p:cNvSpPr/>
          <p:nvPr/>
        </p:nvSpPr>
        <p:spPr>
          <a:xfrm rot="10800000">
            <a:off x="8542638" y="2665650"/>
            <a:ext cx="387152" cy="1203189"/>
          </a:xfrm>
          <a:prstGeom prst="rightBrace">
            <a:avLst/>
          </a:prstGeom>
          <a:noFill/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FD46855-CCDC-7DCA-2616-8149128EC8B8}"/>
              </a:ext>
            </a:extLst>
          </p:cNvPr>
          <p:cNvSpPr txBox="1"/>
          <p:nvPr/>
        </p:nvSpPr>
        <p:spPr>
          <a:xfrm>
            <a:off x="7455981" y="3071416"/>
            <a:ext cx="12645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For both LD and HD meshes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DC9147-3039-E494-B51D-F7FBD8F69537}"/>
              </a:ext>
            </a:extLst>
          </p:cNvPr>
          <p:cNvSpPr txBox="1"/>
          <p:nvPr/>
        </p:nvSpPr>
        <p:spPr>
          <a:xfrm>
            <a:off x="1656979" y="4428273"/>
            <a:ext cx="3337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6EF4F3B-65E5-24F9-7D51-8D3A531F899D}"/>
              </a:ext>
            </a:extLst>
          </p:cNvPr>
          <p:cNvSpPr txBox="1"/>
          <p:nvPr/>
        </p:nvSpPr>
        <p:spPr>
          <a:xfrm>
            <a:off x="5503249" y="4428272"/>
            <a:ext cx="3337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2.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5211A33-3856-A525-5F4D-BF020FABB0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EA515B-EB3D-473C-ADE9-FD8348C61D57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90C226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AB1E2E-86D0-AF59-A34F-777CEE4B56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1472" y="4500859"/>
            <a:ext cx="2934400" cy="23677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2C5150E-9F6C-1700-2C40-EC7DE5E794C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42" r="7298"/>
          <a:stretch/>
        </p:blipFill>
        <p:spPr>
          <a:xfrm>
            <a:off x="5802712" y="4500859"/>
            <a:ext cx="2625164" cy="236770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985" y="2364411"/>
            <a:ext cx="6210300" cy="194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84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753" y="1339672"/>
            <a:ext cx="3552825" cy="4953000"/>
          </a:xfrm>
          <a:prstGeom prst="rect">
            <a:avLst/>
          </a:prstGeom>
        </p:spPr>
      </p:pic>
      <p:sp>
        <p:nvSpPr>
          <p:cNvPr id="13" name="Title 1"/>
          <p:cNvSpPr txBox="1">
            <a:spLocks/>
          </p:cNvSpPr>
          <p:nvPr/>
        </p:nvSpPr>
        <p:spPr>
          <a:xfrm>
            <a:off x="0" y="0"/>
            <a:ext cx="12192000" cy="906162"/>
          </a:xfrm>
          <a:prstGeom prst="rect">
            <a:avLst/>
          </a:prstGeom>
        </p:spPr>
        <p:txBody>
          <a:bodyPr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 panose="020B0603020202020204"/>
                <a:ea typeface="+mj-ea"/>
                <a:cs typeface="+mj-cs"/>
              </a:rPr>
              <a:t>Calculate the sensitivity (2 of 5)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9063111" y="1150202"/>
            <a:ext cx="2314834" cy="378940"/>
          </a:xfrm>
          <a:prstGeom prst="roundRect">
            <a:avLst/>
          </a:prstGeom>
          <a:noFill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MRI Acquisition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10223506" y="1573764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/>
          <p:cNvSpPr/>
          <p:nvPr/>
        </p:nvSpPr>
        <p:spPr>
          <a:xfrm>
            <a:off x="9040415" y="1923186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Image Segmentation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10220527" y="3919120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/>
          <p:cNvSpPr/>
          <p:nvPr/>
        </p:nvSpPr>
        <p:spPr>
          <a:xfrm>
            <a:off x="8640649" y="4255969"/>
            <a:ext cx="3165086" cy="344609"/>
          </a:xfrm>
          <a:prstGeom prst="roundRect">
            <a:avLst/>
          </a:prstGeom>
          <a:solidFill>
            <a:srgbClr val="C00000"/>
          </a:solidFill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Calculate Sensitivity</a:t>
            </a:r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10223506" y="2355916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ounded Rectangle 21"/>
          <p:cNvSpPr/>
          <p:nvPr/>
        </p:nvSpPr>
        <p:spPr>
          <a:xfrm>
            <a:off x="9040415" y="2695610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Mesh Generation</a:t>
            </a:r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10222102" y="3128340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/>
          <p:cNvSpPr/>
          <p:nvPr/>
        </p:nvSpPr>
        <p:spPr>
          <a:xfrm>
            <a:off x="9039011" y="3468034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Optode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 Placement</a:t>
            </a:r>
          </a:p>
        </p:txBody>
      </p:sp>
      <p:sp>
        <p:nvSpPr>
          <p:cNvPr id="26" name="Rectangle 25"/>
          <p:cNvSpPr/>
          <p:nvPr/>
        </p:nvSpPr>
        <p:spPr>
          <a:xfrm>
            <a:off x="442254" y="906162"/>
            <a:ext cx="839435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+mn-ea"/>
                <a:cs typeface="Arial" panose="020B0604020202020204" pitchFamily="34" charset="0"/>
              </a:rPr>
              <a:t>3. Set parameters for light modeling</a:t>
            </a:r>
          </a:p>
        </p:txBody>
      </p:sp>
      <p:sp>
        <p:nvSpPr>
          <p:cNvPr id="14" name="Right Brace 13">
            <a:extLst>
              <a:ext uri="{FF2B5EF4-FFF2-40B4-BE49-F238E27FC236}">
                <a16:creationId xmlns:a16="http://schemas.microsoft.com/office/drawing/2014/main" id="{7244D0D9-6083-C934-AA86-C1BB11601BEB}"/>
              </a:ext>
            </a:extLst>
          </p:cNvPr>
          <p:cNvSpPr/>
          <p:nvPr/>
        </p:nvSpPr>
        <p:spPr>
          <a:xfrm rot="10800000">
            <a:off x="8542638" y="2665650"/>
            <a:ext cx="387152" cy="1203189"/>
          </a:xfrm>
          <a:prstGeom prst="rightBrace">
            <a:avLst/>
          </a:prstGeom>
          <a:noFill/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398493F-FA5E-E606-26DE-3ACAEFB31370}"/>
              </a:ext>
            </a:extLst>
          </p:cNvPr>
          <p:cNvSpPr txBox="1"/>
          <p:nvPr/>
        </p:nvSpPr>
        <p:spPr>
          <a:xfrm>
            <a:off x="7455981" y="3071416"/>
            <a:ext cx="12645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For both LD and HD meshes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460B90D-566A-C1B5-9043-C518F6895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EA515B-EB3D-473C-ADE9-FD8348C61D57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90C226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" name="Right Brace 2">
            <a:extLst>
              <a:ext uri="{FF2B5EF4-FFF2-40B4-BE49-F238E27FC236}">
                <a16:creationId xmlns:a16="http://schemas.microsoft.com/office/drawing/2014/main" id="{F8BE3D22-AF6E-6937-C176-81502042D786}"/>
              </a:ext>
            </a:extLst>
          </p:cNvPr>
          <p:cNvSpPr/>
          <p:nvPr/>
        </p:nvSpPr>
        <p:spPr>
          <a:xfrm>
            <a:off x="1968492" y="2564033"/>
            <a:ext cx="3616519" cy="708085"/>
          </a:xfrm>
          <a:prstGeom prst="rightBrace">
            <a:avLst>
              <a:gd name="adj1" fmla="val 0"/>
              <a:gd name="adj2" fmla="val 3064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4A9ED4-E3CF-E19C-47C3-E3CA9912DD8D}"/>
              </a:ext>
            </a:extLst>
          </p:cNvPr>
          <p:cNvSpPr txBox="1"/>
          <p:nvPr/>
        </p:nvSpPr>
        <p:spPr>
          <a:xfrm>
            <a:off x="5630984" y="2514983"/>
            <a:ext cx="1541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Region labels</a:t>
            </a:r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6683C483-FC7B-C510-04EA-93DCA5A4DBFA}"/>
              </a:ext>
            </a:extLst>
          </p:cNvPr>
          <p:cNvSpPr/>
          <p:nvPr/>
        </p:nvSpPr>
        <p:spPr>
          <a:xfrm>
            <a:off x="2699073" y="3376090"/>
            <a:ext cx="2178915" cy="692178"/>
          </a:xfrm>
          <a:prstGeom prst="rightBrace">
            <a:avLst>
              <a:gd name="adj1" fmla="val 1137"/>
              <a:gd name="adj2" fmla="val 3396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FF2ABB-464B-5200-9B9C-98FCBC99DBC8}"/>
              </a:ext>
            </a:extLst>
          </p:cNvPr>
          <p:cNvSpPr txBox="1"/>
          <p:nvPr/>
        </p:nvSpPr>
        <p:spPr>
          <a:xfrm>
            <a:off x="4877987" y="3289618"/>
            <a:ext cx="25779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Absorption Coefficients for regions</a:t>
            </a:r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0286E51A-F027-46A7-9251-074D00C220FA}"/>
              </a:ext>
            </a:extLst>
          </p:cNvPr>
          <p:cNvSpPr/>
          <p:nvPr/>
        </p:nvSpPr>
        <p:spPr>
          <a:xfrm>
            <a:off x="2699073" y="4147087"/>
            <a:ext cx="2178914" cy="613172"/>
          </a:xfrm>
          <a:prstGeom prst="rightBrace">
            <a:avLst>
              <a:gd name="adj1" fmla="val 0"/>
              <a:gd name="adj2" fmla="val 5470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997690-7634-1E0D-A356-E7A58761C546}"/>
              </a:ext>
            </a:extLst>
          </p:cNvPr>
          <p:cNvSpPr txBox="1"/>
          <p:nvPr/>
        </p:nvSpPr>
        <p:spPr>
          <a:xfrm>
            <a:off x="4819126" y="4208831"/>
            <a:ext cx="25870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Scattering Coefficients for regions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4BCED2E-D2D8-8BE4-DE95-43CCE1010A99}"/>
              </a:ext>
            </a:extLst>
          </p:cNvPr>
          <p:cNvSpPr txBox="1"/>
          <p:nvPr/>
        </p:nvSpPr>
        <p:spPr>
          <a:xfrm>
            <a:off x="5334000" y="4913408"/>
            <a:ext cx="25870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Index of refraction for regions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CE593AD-D682-42F0-0CD1-16B42D561D90}"/>
              </a:ext>
            </a:extLst>
          </p:cNvPr>
          <p:cNvSpPr txBox="1"/>
          <p:nvPr/>
        </p:nvSpPr>
        <p:spPr>
          <a:xfrm>
            <a:off x="5444857" y="1751259"/>
            <a:ext cx="24380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Voxelation</a:t>
            </a:r>
            <a:r>
              <a:rPr lang="en-US" dirty="0"/>
              <a:t> resolution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D988FD4-9841-503B-8974-9722288C4B5F}"/>
              </a:ext>
            </a:extLst>
          </p:cNvPr>
          <p:cNvCxnSpPr>
            <a:cxnSpLocks/>
            <a:stCxn id="11" idx="1"/>
          </p:cNvCxnSpPr>
          <p:nvPr/>
        </p:nvCxnSpPr>
        <p:spPr>
          <a:xfrm flipH="1">
            <a:off x="1657030" y="1935925"/>
            <a:ext cx="3787827" cy="5790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ight Brace 28">
            <a:extLst>
              <a:ext uri="{FF2B5EF4-FFF2-40B4-BE49-F238E27FC236}">
                <a16:creationId xmlns:a16="http://schemas.microsoft.com/office/drawing/2014/main" id="{655E2817-B59E-EF43-97CB-2B27A4025BCE}"/>
              </a:ext>
            </a:extLst>
          </p:cNvPr>
          <p:cNvSpPr/>
          <p:nvPr/>
        </p:nvSpPr>
        <p:spPr>
          <a:xfrm>
            <a:off x="2254131" y="4790901"/>
            <a:ext cx="3079869" cy="682236"/>
          </a:xfrm>
          <a:prstGeom prst="rightBrace">
            <a:avLst>
              <a:gd name="adj1" fmla="val 0"/>
              <a:gd name="adj2" fmla="val 6494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090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5" grpId="0" animBg="1"/>
      <p:bldP spid="6" grpId="0"/>
      <p:bldP spid="7" grpId="0" animBg="1"/>
      <p:bldP spid="8" grpId="0"/>
      <p:bldP spid="10" grpId="0"/>
      <p:bldP spid="11" grpId="0"/>
      <p:bldP spid="2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20384" y="2074431"/>
            <a:ext cx="66527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white"/>
                </a:solidFill>
                <a:latin typeface="+mj-lt"/>
                <a:cs typeface="Arial" panose="020B0604020202020204" pitchFamily="34" charset="0"/>
              </a:rPr>
              <a:t>If </a:t>
            </a:r>
            <a:r>
              <a:rPr lang="en-US" dirty="0" err="1">
                <a:solidFill>
                  <a:prstClr val="white"/>
                </a:solidFill>
                <a:latin typeface="+mj-lt"/>
                <a:cs typeface="Arial" panose="020B0604020202020204" pitchFamily="34" charset="0"/>
              </a:rPr>
              <a:t>makeAnirfaster</a:t>
            </a:r>
            <a:r>
              <a:rPr lang="en-US" dirty="0">
                <a:solidFill>
                  <a:prstClr val="white"/>
                </a:solidFill>
                <a:latin typeface="+mj-lt"/>
                <a:cs typeface="Arial" panose="020B0604020202020204" pitchFamily="34" charset="0"/>
              </a:rPr>
              <a:t> is successful, output like the below screenshot should show up in your command window.</a:t>
            </a:r>
          </a:p>
          <a:p>
            <a:endParaRPr lang="en-US" dirty="0">
              <a:latin typeface="+mj-lt"/>
            </a:endParaRP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0" y="0"/>
            <a:ext cx="12192000" cy="906162"/>
          </a:xfrm>
          <a:prstGeom prst="rect">
            <a:avLst/>
          </a:prstGeom>
        </p:spPr>
        <p:txBody>
          <a:bodyPr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 panose="020B0603020202020204"/>
                <a:ea typeface="+mj-ea"/>
                <a:cs typeface="+mj-cs"/>
              </a:rPr>
              <a:t>Calculate the sensitivity (3 of 5)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9242995" y="2217002"/>
            <a:ext cx="2314834" cy="378940"/>
          </a:xfrm>
          <a:prstGeom prst="roundRect">
            <a:avLst/>
          </a:prstGeom>
          <a:noFill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MRI Acquisition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10403390" y="2640564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/>
          <p:cNvSpPr/>
          <p:nvPr/>
        </p:nvSpPr>
        <p:spPr>
          <a:xfrm>
            <a:off x="9220299" y="2989986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Image Segmentation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10400411" y="4985920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/>
          <p:cNvSpPr/>
          <p:nvPr/>
        </p:nvSpPr>
        <p:spPr>
          <a:xfrm>
            <a:off x="8820533" y="5322769"/>
            <a:ext cx="3165086" cy="344609"/>
          </a:xfrm>
          <a:prstGeom prst="roundRect">
            <a:avLst/>
          </a:prstGeom>
          <a:solidFill>
            <a:srgbClr val="C00000"/>
          </a:solidFill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Calculate Sensitivity</a:t>
            </a:r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10403390" y="3422716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ounded Rectangle 21"/>
          <p:cNvSpPr/>
          <p:nvPr/>
        </p:nvSpPr>
        <p:spPr>
          <a:xfrm>
            <a:off x="9220299" y="3762410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Mesh Generation</a:t>
            </a:r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10401986" y="4195140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/>
          <p:cNvSpPr/>
          <p:nvPr/>
        </p:nvSpPr>
        <p:spPr>
          <a:xfrm>
            <a:off x="9218895" y="4534834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Optode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 Placement</a:t>
            </a:r>
          </a:p>
        </p:txBody>
      </p:sp>
      <p:sp>
        <p:nvSpPr>
          <p:cNvPr id="26" name="Rectangle 25"/>
          <p:cNvSpPr/>
          <p:nvPr/>
        </p:nvSpPr>
        <p:spPr>
          <a:xfrm>
            <a:off x="420385" y="1102577"/>
            <a:ext cx="1070481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+mn-ea"/>
                <a:cs typeface="Arial" panose="020B0604020202020204" pitchFamily="34" charset="0"/>
              </a:rPr>
              <a:t>4. Calculate Green’s functions, but not the full A Matrix</a:t>
            </a:r>
          </a:p>
        </p:txBody>
      </p:sp>
      <p:sp>
        <p:nvSpPr>
          <p:cNvPr id="20" name="Right Brace 19">
            <a:extLst>
              <a:ext uri="{FF2B5EF4-FFF2-40B4-BE49-F238E27FC236}">
                <a16:creationId xmlns:a16="http://schemas.microsoft.com/office/drawing/2014/main" id="{88E3787F-58C9-0022-289A-B29EB1C01A16}"/>
              </a:ext>
            </a:extLst>
          </p:cNvPr>
          <p:cNvSpPr/>
          <p:nvPr/>
        </p:nvSpPr>
        <p:spPr>
          <a:xfrm rot="10800000">
            <a:off x="8722522" y="3732450"/>
            <a:ext cx="387152" cy="1203189"/>
          </a:xfrm>
          <a:prstGeom prst="rightBrace">
            <a:avLst/>
          </a:prstGeom>
          <a:noFill/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5A64D70-86D2-4B7E-3D27-3B158282D6AA}"/>
              </a:ext>
            </a:extLst>
          </p:cNvPr>
          <p:cNvSpPr txBox="1"/>
          <p:nvPr/>
        </p:nvSpPr>
        <p:spPr>
          <a:xfrm>
            <a:off x="7635865" y="4138216"/>
            <a:ext cx="12645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For both LD and HD meshes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25BD797-A25C-3859-BF02-E582C09ECC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EA515B-EB3D-473C-ADE9-FD8348C61D57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90C226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385" y="2708853"/>
            <a:ext cx="3829050" cy="41433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909" y="1533884"/>
            <a:ext cx="8510171" cy="456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124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676" y="2643188"/>
            <a:ext cx="4972050" cy="2476500"/>
          </a:xfrm>
          <a:prstGeom prst="rect">
            <a:avLst/>
          </a:prstGeom>
        </p:spPr>
      </p:pic>
      <p:sp>
        <p:nvSpPr>
          <p:cNvPr id="13" name="Title 1"/>
          <p:cNvSpPr txBox="1">
            <a:spLocks/>
          </p:cNvSpPr>
          <p:nvPr/>
        </p:nvSpPr>
        <p:spPr>
          <a:xfrm>
            <a:off x="0" y="0"/>
            <a:ext cx="12192000" cy="906162"/>
          </a:xfrm>
          <a:prstGeom prst="rect">
            <a:avLst/>
          </a:prstGeom>
        </p:spPr>
        <p:txBody>
          <a:bodyPr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 panose="020B0603020202020204"/>
                <a:ea typeface="+mj-ea"/>
                <a:cs typeface="+mj-cs"/>
              </a:rPr>
              <a:t>Calculate the sensitivity (4 of 5)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9063111" y="1150202"/>
            <a:ext cx="2314834" cy="378940"/>
          </a:xfrm>
          <a:prstGeom prst="roundRect">
            <a:avLst/>
          </a:prstGeom>
          <a:noFill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MRI Acquisition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10223506" y="1573764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/>
          <p:cNvSpPr/>
          <p:nvPr/>
        </p:nvSpPr>
        <p:spPr>
          <a:xfrm>
            <a:off x="9040415" y="1923186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Image Segmentation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10220527" y="3919120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/>
          <p:cNvSpPr/>
          <p:nvPr/>
        </p:nvSpPr>
        <p:spPr>
          <a:xfrm>
            <a:off x="8640649" y="4255969"/>
            <a:ext cx="3165086" cy="344609"/>
          </a:xfrm>
          <a:prstGeom prst="roundRect">
            <a:avLst/>
          </a:prstGeom>
          <a:solidFill>
            <a:srgbClr val="C00000"/>
          </a:solidFill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Calculate Sensitivity</a:t>
            </a:r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10223506" y="2355916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ounded Rectangle 21"/>
          <p:cNvSpPr/>
          <p:nvPr/>
        </p:nvSpPr>
        <p:spPr>
          <a:xfrm>
            <a:off x="9040415" y="2695610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Mesh Generation</a:t>
            </a:r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10222102" y="3128340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/>
          <p:cNvSpPr/>
          <p:nvPr/>
        </p:nvSpPr>
        <p:spPr>
          <a:xfrm>
            <a:off x="9039011" y="3468034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Optode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 Placement</a:t>
            </a:r>
          </a:p>
        </p:txBody>
      </p:sp>
      <p:sp>
        <p:nvSpPr>
          <p:cNvPr id="26" name="Rectangle 25"/>
          <p:cNvSpPr/>
          <p:nvPr/>
        </p:nvSpPr>
        <p:spPr>
          <a:xfrm>
            <a:off x="420385" y="1102577"/>
            <a:ext cx="8394359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white"/>
                </a:solidFill>
                <a:latin typeface="+mj-lt"/>
                <a:cs typeface="Arial" panose="020B0604020202020204" pitchFamily="34" charset="0"/>
              </a:rPr>
              <a:t>5</a:t>
            </a:r>
            <a:r>
              <a:rPr kumimoji="0" lang="en-US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cs typeface="Arial" panose="020B0604020202020204" pitchFamily="34" charset="0"/>
              </a:rPr>
              <a:t>. Choose </a:t>
            </a:r>
            <a:r>
              <a:rPr kumimoji="0" lang="en-US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cs typeface="Arial" panose="020B0604020202020204" pitchFamily="34" charset="0"/>
              </a:rPr>
              <a:t>subse</a:t>
            </a:r>
            <a:r>
              <a:rPr lang="en-US" dirty="0">
                <a:solidFill>
                  <a:prstClr val="white"/>
                </a:solidFill>
                <a:latin typeface="+mj-lt"/>
                <a:cs typeface="Arial" panose="020B0604020202020204" pitchFamily="34" charset="0"/>
              </a:rPr>
              <a:t>t of measurements to include in 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>
              <a:solidFill>
                <a:prstClr val="white"/>
              </a:solidFill>
              <a:latin typeface="+mj-lt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noProof="0" dirty="0">
                <a:solidFill>
                  <a:prstClr val="white"/>
                </a:solidFill>
                <a:latin typeface="+mj-lt"/>
                <a:cs typeface="Arial" panose="020B0604020202020204" pitchFamily="34" charset="0"/>
              </a:rPr>
              <a:t>Here, we’ll only keep measurements that have a source-detector separation of 4cm or less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  <a:cs typeface="Courier New" panose="020703090202050204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  <a:cs typeface="Courier New" panose="02070309020205020404" pitchFamily="49" charset="0"/>
            </a:endParaRPr>
          </a:p>
        </p:txBody>
      </p:sp>
      <p:sp>
        <p:nvSpPr>
          <p:cNvPr id="20" name="Right Brace 19">
            <a:extLst>
              <a:ext uri="{FF2B5EF4-FFF2-40B4-BE49-F238E27FC236}">
                <a16:creationId xmlns:a16="http://schemas.microsoft.com/office/drawing/2014/main" id="{88E3787F-58C9-0022-289A-B29EB1C01A16}"/>
              </a:ext>
            </a:extLst>
          </p:cNvPr>
          <p:cNvSpPr/>
          <p:nvPr/>
        </p:nvSpPr>
        <p:spPr>
          <a:xfrm rot="10800000">
            <a:off x="8542638" y="2665650"/>
            <a:ext cx="387152" cy="1203189"/>
          </a:xfrm>
          <a:prstGeom prst="rightBrace">
            <a:avLst/>
          </a:prstGeom>
          <a:noFill/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5A64D70-86D2-4B7E-3D27-3B158282D6AA}"/>
              </a:ext>
            </a:extLst>
          </p:cNvPr>
          <p:cNvSpPr txBox="1"/>
          <p:nvPr/>
        </p:nvSpPr>
        <p:spPr>
          <a:xfrm>
            <a:off x="7455981" y="3071416"/>
            <a:ext cx="12645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For both LD and HD meshes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25BD797-A25C-3859-BF02-E582C09ECC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EA515B-EB3D-473C-ADE9-FD8348C61D57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90C226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481524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185" y="1988964"/>
            <a:ext cx="4972050" cy="1790700"/>
          </a:xfrm>
          <a:prstGeom prst="rect">
            <a:avLst/>
          </a:prstGeom>
        </p:spPr>
      </p:pic>
      <p:sp>
        <p:nvSpPr>
          <p:cNvPr id="13" name="Title 1"/>
          <p:cNvSpPr txBox="1">
            <a:spLocks/>
          </p:cNvSpPr>
          <p:nvPr/>
        </p:nvSpPr>
        <p:spPr>
          <a:xfrm>
            <a:off x="0" y="0"/>
            <a:ext cx="12192000" cy="906162"/>
          </a:xfrm>
          <a:prstGeom prst="rect">
            <a:avLst/>
          </a:prstGeom>
        </p:spPr>
        <p:txBody>
          <a:bodyPr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 panose="020B0603020202020204"/>
                <a:ea typeface="+mj-ea"/>
                <a:cs typeface="+mj-cs"/>
              </a:rPr>
              <a:t>Calculate the sensitivity (5 </a:t>
            </a:r>
            <a:r>
              <a:rPr kumimoji="0" lang="en-US" sz="36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 panose="020B0603020202020204"/>
                <a:ea typeface="+mj-ea"/>
                <a:cs typeface="+mj-cs"/>
              </a:rPr>
              <a:t>of 5)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rebuchet MS" panose="020B0603020202020204"/>
              <a:ea typeface="+mj-ea"/>
              <a:cs typeface="+mj-cs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9063111" y="1150202"/>
            <a:ext cx="2314834" cy="378940"/>
          </a:xfrm>
          <a:prstGeom prst="roundRect">
            <a:avLst/>
          </a:prstGeom>
          <a:noFill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MRI Acquisition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10223506" y="1573764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/>
          <p:cNvSpPr/>
          <p:nvPr/>
        </p:nvSpPr>
        <p:spPr>
          <a:xfrm>
            <a:off x="9040415" y="1923186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Image Segmentation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10220527" y="3919120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/>
          <p:cNvSpPr/>
          <p:nvPr/>
        </p:nvSpPr>
        <p:spPr>
          <a:xfrm>
            <a:off x="8640649" y="4255969"/>
            <a:ext cx="3165086" cy="344609"/>
          </a:xfrm>
          <a:prstGeom prst="roundRect">
            <a:avLst/>
          </a:prstGeom>
          <a:solidFill>
            <a:srgbClr val="C00000"/>
          </a:solidFill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Calculate Sensitivity</a:t>
            </a:r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10223506" y="2355916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ounded Rectangle 21"/>
          <p:cNvSpPr/>
          <p:nvPr/>
        </p:nvSpPr>
        <p:spPr>
          <a:xfrm>
            <a:off x="9040415" y="2695610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Mesh Generation</a:t>
            </a:r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10222102" y="3128340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/>
          <p:cNvSpPr/>
          <p:nvPr/>
        </p:nvSpPr>
        <p:spPr>
          <a:xfrm>
            <a:off x="9039011" y="3468034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Optode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 Placement</a:t>
            </a:r>
          </a:p>
        </p:txBody>
      </p:sp>
      <p:sp>
        <p:nvSpPr>
          <p:cNvPr id="26" name="Rectangle 25"/>
          <p:cNvSpPr/>
          <p:nvPr/>
        </p:nvSpPr>
        <p:spPr>
          <a:xfrm>
            <a:off x="420385" y="1102577"/>
            <a:ext cx="861862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prstClr val="white"/>
                </a:solidFill>
                <a:latin typeface="+mj-lt"/>
                <a:cs typeface="Arial" panose="020B0604020202020204" pitchFamily="34" charset="0"/>
              </a:rPr>
              <a:t>6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cs typeface="Arial" panose="020B0604020202020204" pitchFamily="34" charset="0"/>
              </a:rPr>
              <a:t>. Generate A</a:t>
            </a:r>
            <a:r>
              <a:rPr kumimoji="0" lang="en-US" b="1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cs typeface="Arial" panose="020B0604020202020204" pitchFamily="34" charset="0"/>
              </a:rPr>
              <a:t> and visualize Green’s functions vs Source-Detector Separation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  <a:cs typeface="Courier New" panose="020703090202050204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1" dirty="0">
              <a:solidFill>
                <a:prstClr val="white"/>
              </a:solidFill>
              <a:latin typeface="+mj-lt"/>
              <a:cs typeface="Courier New" panose="020703090202050204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  <a:cs typeface="Courier New" panose="02070309020205020404" pitchFamily="49" charset="0"/>
            </a:endParaRPr>
          </a:p>
        </p:txBody>
      </p:sp>
      <p:sp>
        <p:nvSpPr>
          <p:cNvPr id="20" name="Right Brace 19">
            <a:extLst>
              <a:ext uri="{FF2B5EF4-FFF2-40B4-BE49-F238E27FC236}">
                <a16:creationId xmlns:a16="http://schemas.microsoft.com/office/drawing/2014/main" id="{88E3787F-58C9-0022-289A-B29EB1C01A16}"/>
              </a:ext>
            </a:extLst>
          </p:cNvPr>
          <p:cNvSpPr/>
          <p:nvPr/>
        </p:nvSpPr>
        <p:spPr>
          <a:xfrm rot="10800000">
            <a:off x="8542638" y="2665650"/>
            <a:ext cx="387152" cy="1203189"/>
          </a:xfrm>
          <a:prstGeom prst="rightBrace">
            <a:avLst/>
          </a:prstGeom>
          <a:noFill/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5A64D70-86D2-4B7E-3D27-3B158282D6AA}"/>
              </a:ext>
            </a:extLst>
          </p:cNvPr>
          <p:cNvSpPr txBox="1"/>
          <p:nvPr/>
        </p:nvSpPr>
        <p:spPr>
          <a:xfrm>
            <a:off x="7455981" y="3071416"/>
            <a:ext cx="12645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For both LD and HD meshes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25BD797-A25C-3859-BF02-E582C09ECC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EA515B-EB3D-473C-ADE9-FD8348C61D57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90C226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4918" y="4196986"/>
            <a:ext cx="3465507" cy="2661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8622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403925" y="1117582"/>
            <a:ext cx="8706467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white"/>
                </a:solidFill>
                <a:latin typeface="+mj-lt"/>
                <a:cs typeface="Arial" panose="020B0604020202020204" pitchFamily="34" charset="0"/>
              </a:rPr>
              <a:t>Unlike in the basic light modeling pipelines, we don’t need to reshape A to be of the shape: [</a:t>
            </a:r>
            <a:r>
              <a:rPr lang="en-US" dirty="0" err="1">
                <a:solidFill>
                  <a:prstClr val="white"/>
                </a:solidFill>
                <a:latin typeface="+mj-lt"/>
                <a:cs typeface="Arial" panose="020B0604020202020204" pitchFamily="34" charset="0"/>
              </a:rPr>
              <a:t>Nwl</a:t>
            </a:r>
            <a:r>
              <a:rPr lang="en-US" dirty="0">
                <a:solidFill>
                  <a:prstClr val="white"/>
                </a:solidFill>
                <a:latin typeface="+mj-lt"/>
                <a:cs typeface="Arial" panose="020B0604020202020204" pitchFamily="34" charset="0"/>
              </a:rPr>
              <a:t>*</a:t>
            </a:r>
            <a:r>
              <a:rPr lang="en-US" dirty="0" err="1">
                <a:solidFill>
                  <a:prstClr val="white"/>
                </a:solidFill>
                <a:latin typeface="+mj-lt"/>
                <a:cs typeface="Arial" panose="020B0604020202020204" pitchFamily="34" charset="0"/>
              </a:rPr>
              <a:t>Nmeas</a:t>
            </a:r>
            <a:r>
              <a:rPr lang="en-US" dirty="0">
                <a:solidFill>
                  <a:prstClr val="white"/>
                </a:solidFill>
                <a:latin typeface="+mj-lt"/>
                <a:cs typeface="Arial" panose="020B0604020202020204" pitchFamily="34" charset="0"/>
              </a:rPr>
              <a:t>, </a:t>
            </a:r>
            <a:r>
              <a:rPr lang="en-US" dirty="0" err="1">
                <a:solidFill>
                  <a:prstClr val="white"/>
                </a:solidFill>
                <a:latin typeface="+mj-lt"/>
                <a:cs typeface="Arial" panose="020B0604020202020204" pitchFamily="34" charset="0"/>
              </a:rPr>
              <a:t>Nvox</a:t>
            </a:r>
            <a:r>
              <a:rPr lang="en-US" dirty="0">
                <a:solidFill>
                  <a:prstClr val="white"/>
                </a:solidFill>
                <a:latin typeface="+mj-lt"/>
                <a:cs typeface="Arial" panose="020B0604020202020204" pitchFamily="34" charset="0"/>
              </a:rPr>
              <a:t>], since it’s already in that shape.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  <a:cs typeface="Courier New" panose="020703090202050204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  <a:cs typeface="Courier New" panose="020703090202050204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  <a:cs typeface="Courier New" panose="020703090202050204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white"/>
                </a:solidFill>
                <a:latin typeface="+mj-lt"/>
                <a:cs typeface="Arial" panose="020B0604020202020204" pitchFamily="34" charset="0"/>
              </a:rPr>
              <a:t>7</a:t>
            </a:r>
            <a:r>
              <a:rPr kumimoji="0" lang="en-US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cs typeface="Arial" panose="020B0604020202020204" pitchFamily="34" charset="0"/>
              </a:rPr>
              <a:t>. Place spatial information about light model in </a:t>
            </a:r>
            <a:r>
              <a:rPr kumimoji="0" lang="en-US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cs typeface="Arial" panose="020B0604020202020204" pitchFamily="34" charset="0"/>
              </a:rPr>
              <a:t>info.tissue</a:t>
            </a:r>
            <a:r>
              <a:rPr kumimoji="0" lang="en-US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cs typeface="Arial" panose="020B0604020202020204" pitchFamily="34" charset="0"/>
              </a:rPr>
              <a:t> structure: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  <a:cs typeface="Courier New" panose="020703090202050204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  <a:cs typeface="Courier New" panose="020703090202050204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prstClr val="white"/>
              </a:solidFill>
              <a:latin typeface="+mj-lt"/>
              <a:cs typeface="Courier New" panose="020703090202050204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prstClr val="white"/>
              </a:solidFill>
              <a:latin typeface="+mj-lt"/>
              <a:cs typeface="Courier New" panose="020703090202050204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prstClr val="white"/>
              </a:solidFill>
              <a:latin typeface="+mj-lt"/>
              <a:cs typeface="Courier New" panose="020703090202050204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prstClr val="white"/>
              </a:solidFill>
              <a:latin typeface="+mj-lt"/>
              <a:cs typeface="Courier New" panose="020703090202050204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  <a:cs typeface="Courier New" panose="02070309020205020404" pitchFamily="49" charset="0"/>
            </a:endParaRPr>
          </a:p>
          <a:p>
            <a:pPr>
              <a:defRPr/>
            </a:pPr>
            <a:r>
              <a:rPr lang="en-US" dirty="0">
                <a:solidFill>
                  <a:prstClr val="white"/>
                </a:solidFill>
                <a:latin typeface="+mj-lt"/>
                <a:cs typeface="Arial" panose="020B0604020202020204" pitchFamily="34" charset="0"/>
              </a:rPr>
              <a:t>The file size of this A matrix is smaller than its counterpart containing all measurements which can be made by following the Basic Light Modeling Tutorial with </a:t>
            </a:r>
            <a:r>
              <a:rPr lang="en-US" dirty="0" err="1">
                <a:solidFill>
                  <a:prstClr val="white"/>
                </a:solidFill>
                <a:latin typeface="+mj-lt"/>
                <a:cs typeface="Arial" panose="020B0604020202020204" pitchFamily="34" charset="0"/>
              </a:rPr>
              <a:t>AlignMe</a:t>
            </a:r>
            <a:r>
              <a:rPr lang="en-US" dirty="0">
                <a:solidFill>
                  <a:prstClr val="white"/>
                </a:solidFill>
                <a:latin typeface="+mj-lt"/>
                <a:cs typeface="Arial" panose="020B0604020202020204" pitchFamily="34" charset="0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kumimoji="0" lang="en-US" sz="16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cs typeface="Arial" panose="020B0604020202020204" pitchFamily="34" charset="0"/>
              </a:rPr>
              <a:t>A</a:t>
            </a:r>
            <a:r>
              <a:rPr kumimoji="0" lang="en-US" sz="160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cs typeface="Arial" panose="020B0604020202020204" pitchFamily="34" charset="0"/>
              </a:rPr>
              <a:t> with all measurements: 331 MB</a:t>
            </a: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en-US" sz="1600" baseline="0" dirty="0">
                <a:solidFill>
                  <a:prstClr val="white"/>
                </a:solidFill>
                <a:latin typeface="+mj-lt"/>
                <a:cs typeface="Arial" panose="020B0604020202020204" pitchFamily="34" charset="0"/>
              </a:rPr>
              <a:t>A</a:t>
            </a:r>
            <a:r>
              <a:rPr lang="en-US" sz="1600" dirty="0">
                <a:solidFill>
                  <a:prstClr val="white"/>
                </a:solidFill>
                <a:latin typeface="+mj-lt"/>
                <a:cs typeface="Arial" panose="020B0604020202020204" pitchFamily="34" charset="0"/>
              </a:rPr>
              <a:t> with </a:t>
            </a:r>
            <a:r>
              <a:rPr kumimoji="0" lang="en-US" sz="160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cs typeface="Arial" panose="020B0604020202020204" pitchFamily="34" charset="0"/>
              </a:rPr>
              <a:t>subset of </a:t>
            </a:r>
            <a:r>
              <a:rPr lang="en-US" sz="1600" dirty="0">
                <a:solidFill>
                  <a:prstClr val="white"/>
                </a:solidFill>
                <a:latin typeface="+mj-lt"/>
                <a:cs typeface="Arial" panose="020B0604020202020204" pitchFamily="34" charset="0"/>
              </a:rPr>
              <a:t>measurements: 129 MB</a:t>
            </a:r>
            <a:endParaRPr kumimoji="0" lang="en-US" sz="160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  <a:cs typeface="Courier New" panose="020703090202050204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  <a:cs typeface="Courier New" panose="02070309020205020404" pitchFamily="49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925" y="2683657"/>
            <a:ext cx="5114925" cy="1390650"/>
          </a:xfrm>
          <a:prstGeom prst="rect">
            <a:avLst/>
          </a:prstGeom>
        </p:spPr>
      </p:pic>
      <p:sp>
        <p:nvSpPr>
          <p:cNvPr id="13" name="Title 1"/>
          <p:cNvSpPr txBox="1">
            <a:spLocks/>
          </p:cNvSpPr>
          <p:nvPr/>
        </p:nvSpPr>
        <p:spPr>
          <a:xfrm>
            <a:off x="0" y="0"/>
            <a:ext cx="12192000" cy="906162"/>
          </a:xfrm>
          <a:prstGeom prst="rect">
            <a:avLst/>
          </a:prstGeom>
        </p:spPr>
        <p:txBody>
          <a:bodyPr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 panose="020B0603020202020204"/>
                <a:ea typeface="+mj-ea"/>
                <a:cs typeface="+mj-cs"/>
              </a:rPr>
              <a:t>Package Sensitivity Matrix with associated info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9063111" y="1150202"/>
            <a:ext cx="2314834" cy="378940"/>
          </a:xfrm>
          <a:prstGeom prst="roundRect">
            <a:avLst/>
          </a:prstGeom>
          <a:noFill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MRI Acquisition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10223506" y="1573764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/>
          <p:cNvSpPr/>
          <p:nvPr/>
        </p:nvSpPr>
        <p:spPr>
          <a:xfrm>
            <a:off x="9040415" y="1923186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Image Segmentation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10220527" y="3919120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/>
          <p:cNvSpPr/>
          <p:nvPr/>
        </p:nvSpPr>
        <p:spPr>
          <a:xfrm>
            <a:off x="8640649" y="4255969"/>
            <a:ext cx="3165086" cy="344609"/>
          </a:xfrm>
          <a:prstGeom prst="roundRect">
            <a:avLst/>
          </a:prstGeom>
          <a:solidFill>
            <a:srgbClr val="C00000"/>
          </a:solidFill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Calculate Sensitivity</a:t>
            </a:r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10223506" y="2355916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ounded Rectangle 21"/>
          <p:cNvSpPr/>
          <p:nvPr/>
        </p:nvSpPr>
        <p:spPr>
          <a:xfrm>
            <a:off x="9040415" y="2695610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Mesh Generation</a:t>
            </a:r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10222102" y="3128340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/>
          <p:cNvSpPr/>
          <p:nvPr/>
        </p:nvSpPr>
        <p:spPr>
          <a:xfrm>
            <a:off x="9039011" y="3468034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Optode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 Placement</a:t>
            </a:r>
          </a:p>
        </p:txBody>
      </p:sp>
      <p:sp>
        <p:nvSpPr>
          <p:cNvPr id="14" name="Right Brace 13">
            <a:extLst>
              <a:ext uri="{FF2B5EF4-FFF2-40B4-BE49-F238E27FC236}">
                <a16:creationId xmlns:a16="http://schemas.microsoft.com/office/drawing/2014/main" id="{4026623C-89D2-5738-3DDF-D67262081AF8}"/>
              </a:ext>
            </a:extLst>
          </p:cNvPr>
          <p:cNvSpPr/>
          <p:nvPr/>
        </p:nvSpPr>
        <p:spPr>
          <a:xfrm rot="10800000">
            <a:off x="8542638" y="2665650"/>
            <a:ext cx="387152" cy="1203189"/>
          </a:xfrm>
          <a:prstGeom prst="rightBrace">
            <a:avLst/>
          </a:prstGeom>
          <a:noFill/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6FA7769-0030-6A00-2506-9E53814B2771}"/>
              </a:ext>
            </a:extLst>
          </p:cNvPr>
          <p:cNvSpPr txBox="1"/>
          <p:nvPr/>
        </p:nvSpPr>
        <p:spPr>
          <a:xfrm>
            <a:off x="7455981" y="3071416"/>
            <a:ext cx="12645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For both LD and HD meshes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7C7797B-8C7A-BEAF-AF0E-4882E46F4C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EA515B-EB3D-473C-ADE9-FD8348C61D57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90C226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791552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57B0E64-ED89-CFA8-626A-9916C4B298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1189" y="4523406"/>
            <a:ext cx="5607016" cy="2334594"/>
          </a:xfrm>
          <a:prstGeom prst="rect">
            <a:avLst/>
          </a:prstGeom>
        </p:spPr>
      </p:pic>
      <p:sp>
        <p:nvSpPr>
          <p:cNvPr id="13" name="Title 1"/>
          <p:cNvSpPr txBox="1">
            <a:spLocks/>
          </p:cNvSpPr>
          <p:nvPr/>
        </p:nvSpPr>
        <p:spPr>
          <a:xfrm>
            <a:off x="0" y="0"/>
            <a:ext cx="12192000" cy="906162"/>
          </a:xfrm>
          <a:prstGeom prst="rect">
            <a:avLst/>
          </a:prstGeom>
        </p:spPr>
        <p:txBody>
          <a:bodyPr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 panose="020B0603020202020204"/>
                <a:ea typeface="+mj-ea"/>
                <a:cs typeface="+mj-cs"/>
              </a:rPr>
              <a:t>Validate the sensitivity (1 of 3)</a:t>
            </a:r>
          </a:p>
        </p:txBody>
      </p:sp>
      <p:sp>
        <p:nvSpPr>
          <p:cNvPr id="4" name="Rectangle 3"/>
          <p:cNvSpPr/>
          <p:nvPr/>
        </p:nvSpPr>
        <p:spPr>
          <a:xfrm>
            <a:off x="420383" y="1150202"/>
            <a:ext cx="849236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white"/>
                </a:solidFill>
                <a:latin typeface="+mj-lt"/>
                <a:cs typeface="Arial" panose="020B0604020202020204" pitchFamily="34" charset="0"/>
              </a:rPr>
              <a:t>Let’s v</a:t>
            </a:r>
            <a:r>
              <a:rPr kumimoji="0" lang="en-US" sz="180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cs typeface="Arial" panose="020B0604020202020204" pitchFamily="34" charset="0"/>
              </a:rPr>
              <a:t>isualize</a:t>
            </a: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cs typeface="Arial" panose="020B0604020202020204" pitchFamily="34" charset="0"/>
              </a:rPr>
              <a:t> the sensitivity of the A matrix. We’ll start with a single source detector pair (Source 1, Detector 6) and then visualize the full sensitivity profile (FFR) on slide 28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9063111" y="1150202"/>
            <a:ext cx="2314834" cy="378940"/>
          </a:xfrm>
          <a:prstGeom prst="roundRect">
            <a:avLst/>
          </a:prstGeom>
          <a:noFill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MRI Acquisition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10223506" y="1573764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/>
          <p:cNvSpPr/>
          <p:nvPr/>
        </p:nvSpPr>
        <p:spPr>
          <a:xfrm>
            <a:off x="9040415" y="1923186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Image Segmentation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10220527" y="3919120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/>
          <p:cNvSpPr/>
          <p:nvPr/>
        </p:nvSpPr>
        <p:spPr>
          <a:xfrm>
            <a:off x="8640649" y="4255969"/>
            <a:ext cx="3165086" cy="344609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Calculate Sensitivity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10220527" y="4661276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10223506" y="2355916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ounded Rectangle 21"/>
          <p:cNvSpPr/>
          <p:nvPr/>
        </p:nvSpPr>
        <p:spPr>
          <a:xfrm>
            <a:off x="9040415" y="2695610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Mesh Generation</a:t>
            </a:r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10222102" y="3128340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/>
          <p:cNvSpPr/>
          <p:nvPr/>
        </p:nvSpPr>
        <p:spPr>
          <a:xfrm>
            <a:off x="9039011" y="3468034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Optode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 Placement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8554118" y="4992642"/>
            <a:ext cx="3332818" cy="344609"/>
          </a:xfrm>
          <a:prstGeom prst="roundRect">
            <a:avLst/>
          </a:prstGeom>
          <a:solidFill>
            <a:srgbClr val="C00000"/>
          </a:solidFill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Validate Sensitivity</a:t>
            </a:r>
          </a:p>
        </p:txBody>
      </p:sp>
      <p:sp>
        <p:nvSpPr>
          <p:cNvPr id="27" name="Right Brace 26">
            <a:extLst>
              <a:ext uri="{FF2B5EF4-FFF2-40B4-BE49-F238E27FC236}">
                <a16:creationId xmlns:a16="http://schemas.microsoft.com/office/drawing/2014/main" id="{46D2141A-B967-F865-2D09-672CDDBC2224}"/>
              </a:ext>
            </a:extLst>
          </p:cNvPr>
          <p:cNvSpPr/>
          <p:nvPr/>
        </p:nvSpPr>
        <p:spPr>
          <a:xfrm rot="10800000">
            <a:off x="8542638" y="2665650"/>
            <a:ext cx="387152" cy="1203189"/>
          </a:xfrm>
          <a:prstGeom prst="rightBrace">
            <a:avLst/>
          </a:prstGeom>
          <a:noFill/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2A99C4E-4D38-6D05-1C54-E4CFA3D190EB}"/>
              </a:ext>
            </a:extLst>
          </p:cNvPr>
          <p:cNvSpPr txBox="1"/>
          <p:nvPr/>
        </p:nvSpPr>
        <p:spPr>
          <a:xfrm>
            <a:off x="7455981" y="3071416"/>
            <a:ext cx="12645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For both LD and HD meshes</a:t>
            </a:r>
          </a:p>
        </p:txBody>
      </p:sp>
      <p:sp>
        <p:nvSpPr>
          <p:cNvPr id="5" name="Rectangle 4"/>
          <p:cNvSpPr/>
          <p:nvPr/>
        </p:nvSpPr>
        <p:spPr>
          <a:xfrm>
            <a:off x="3693413" y="4152057"/>
            <a:ext cx="37625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+mn-ea"/>
                <a:cs typeface="Arial" panose="020B0604020202020204" pitchFamily="34" charset="0"/>
              </a:rPr>
              <a:t>Single SD pair: source 1 detector 6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  <a:ea typeface="+mn-ea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FCE1AFA-F7CD-9D1E-8EF9-754CC730A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EA515B-EB3D-473C-ADE9-FD8348C61D57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90C226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380" y="2278452"/>
            <a:ext cx="5810250" cy="150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4087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0" y="0"/>
            <a:ext cx="12192000" cy="906162"/>
          </a:xfrm>
          <a:prstGeom prst="rect">
            <a:avLst/>
          </a:prstGeom>
        </p:spPr>
        <p:txBody>
          <a:bodyPr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 panose="020B0603020202020204"/>
                <a:ea typeface="+mj-ea"/>
                <a:cs typeface="+mj-cs"/>
              </a:rPr>
              <a:t>Validate the sensitivity (2 of 3)</a:t>
            </a:r>
          </a:p>
        </p:txBody>
      </p:sp>
      <p:sp>
        <p:nvSpPr>
          <p:cNvPr id="4" name="Rectangle 3"/>
          <p:cNvSpPr/>
          <p:nvPr/>
        </p:nvSpPr>
        <p:spPr>
          <a:xfrm>
            <a:off x="420383" y="1150202"/>
            <a:ext cx="849236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cs typeface="Arial" panose="020B0604020202020204" pitchFamily="34" charset="0"/>
              </a:rPr>
              <a:t>Click on the areas that light up </a:t>
            </a:r>
            <a:r>
              <a:rPr lang="en-US" dirty="0">
                <a:solidFill>
                  <a:prstClr val="white"/>
                </a:solidFill>
                <a:latin typeface="+mj-lt"/>
                <a:cs typeface="Arial" panose="020B0604020202020204" pitchFamily="34" charset="0"/>
              </a:rPr>
              <a:t>on each slice to better see the sensitivity profile for measurements recorded from Source 2 and Detector 2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i="0" u="none" strike="noStrike" kern="1200" cap="none" spc="0" normalizeH="0" baseline="0" noProof="0" dirty="0">
              <a:ln>
                <a:noFill/>
              </a:ln>
              <a:solidFill>
                <a:srgbClr val="228B22"/>
              </a:solidFill>
              <a:effectLst/>
              <a:uLnTx/>
              <a:uFillTx/>
              <a:latin typeface="+mj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i="0" u="none" strike="noStrike" kern="1200" cap="none" spc="0" normalizeH="0" baseline="0" noProof="0" dirty="0">
              <a:ln>
                <a:noFill/>
              </a:ln>
              <a:solidFill>
                <a:srgbClr val="228B22"/>
              </a:solidFill>
              <a:effectLst/>
              <a:uLnTx/>
              <a:uFillTx/>
              <a:latin typeface="+mj-lt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9063111" y="1150202"/>
            <a:ext cx="2314834" cy="378940"/>
          </a:xfrm>
          <a:prstGeom prst="roundRect">
            <a:avLst/>
          </a:prstGeom>
          <a:noFill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MRI Acquisition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10223506" y="1573764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/>
          <p:cNvSpPr/>
          <p:nvPr/>
        </p:nvSpPr>
        <p:spPr>
          <a:xfrm>
            <a:off x="9040415" y="1923186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Image Segmentation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10220527" y="3919120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/>
          <p:cNvSpPr/>
          <p:nvPr/>
        </p:nvSpPr>
        <p:spPr>
          <a:xfrm>
            <a:off x="8640649" y="4255969"/>
            <a:ext cx="3165086" cy="344609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Calculate Sensitivity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10220527" y="4661276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10223506" y="2355916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ounded Rectangle 21"/>
          <p:cNvSpPr/>
          <p:nvPr/>
        </p:nvSpPr>
        <p:spPr>
          <a:xfrm>
            <a:off x="9040415" y="2695610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Mesh Generation</a:t>
            </a:r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10222102" y="3128340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/>
          <p:cNvSpPr/>
          <p:nvPr/>
        </p:nvSpPr>
        <p:spPr>
          <a:xfrm>
            <a:off x="9039011" y="3468034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Optode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 Placement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8554118" y="4992642"/>
            <a:ext cx="3332818" cy="344609"/>
          </a:xfrm>
          <a:prstGeom prst="roundRect">
            <a:avLst/>
          </a:prstGeom>
          <a:solidFill>
            <a:srgbClr val="C00000"/>
          </a:solidFill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Validate Sensitivity</a:t>
            </a:r>
          </a:p>
        </p:txBody>
      </p:sp>
      <p:sp>
        <p:nvSpPr>
          <p:cNvPr id="27" name="Right Brace 26">
            <a:extLst>
              <a:ext uri="{FF2B5EF4-FFF2-40B4-BE49-F238E27FC236}">
                <a16:creationId xmlns:a16="http://schemas.microsoft.com/office/drawing/2014/main" id="{46D2141A-B967-F865-2D09-672CDDBC2224}"/>
              </a:ext>
            </a:extLst>
          </p:cNvPr>
          <p:cNvSpPr/>
          <p:nvPr/>
        </p:nvSpPr>
        <p:spPr>
          <a:xfrm rot="10800000">
            <a:off x="8542638" y="2665650"/>
            <a:ext cx="387152" cy="1203189"/>
          </a:xfrm>
          <a:prstGeom prst="rightBrace">
            <a:avLst/>
          </a:prstGeom>
          <a:noFill/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2A99C4E-4D38-6D05-1C54-E4CFA3D190EB}"/>
              </a:ext>
            </a:extLst>
          </p:cNvPr>
          <p:cNvSpPr txBox="1"/>
          <p:nvPr/>
        </p:nvSpPr>
        <p:spPr>
          <a:xfrm>
            <a:off x="7455981" y="3071416"/>
            <a:ext cx="12645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For both LD and HD meshes</a:t>
            </a:r>
          </a:p>
        </p:txBody>
      </p:sp>
      <p:sp>
        <p:nvSpPr>
          <p:cNvPr id="5" name="Rectangle 4"/>
          <p:cNvSpPr/>
          <p:nvPr/>
        </p:nvSpPr>
        <p:spPr>
          <a:xfrm>
            <a:off x="3261570" y="3872141"/>
            <a:ext cx="37625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+mn-ea"/>
                <a:cs typeface="Arial" panose="020B0604020202020204" pitchFamily="34" charset="0"/>
              </a:rPr>
              <a:t>Single SD pair: source 2 detector 2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  <a:ea typeface="+mn-ea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FCE1AFA-F7CD-9D1E-8EF9-754CC730A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EA515B-EB3D-473C-ADE9-FD8348C61D57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90C226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7DCC13E-B39F-2C9F-A9A1-68FB417347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4947" y="4378519"/>
            <a:ext cx="5823240" cy="245225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383" y="2265113"/>
            <a:ext cx="5810250" cy="11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5947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310" y="2008739"/>
            <a:ext cx="3819525" cy="1524000"/>
          </a:xfrm>
          <a:prstGeom prst="rect">
            <a:avLst/>
          </a:prstGeom>
        </p:spPr>
      </p:pic>
      <p:sp>
        <p:nvSpPr>
          <p:cNvPr id="13" name="Title 1"/>
          <p:cNvSpPr txBox="1">
            <a:spLocks/>
          </p:cNvSpPr>
          <p:nvPr/>
        </p:nvSpPr>
        <p:spPr>
          <a:xfrm>
            <a:off x="0" y="0"/>
            <a:ext cx="12192000" cy="906162"/>
          </a:xfrm>
          <a:prstGeom prst="rect">
            <a:avLst/>
          </a:prstGeom>
        </p:spPr>
        <p:txBody>
          <a:bodyPr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 panose="020B0603020202020204"/>
                <a:ea typeface="+mj-ea"/>
                <a:cs typeface="+mj-cs"/>
              </a:rPr>
              <a:t>Validate the sensitivity (3 of 3)</a:t>
            </a:r>
          </a:p>
        </p:txBody>
      </p:sp>
      <p:sp>
        <p:nvSpPr>
          <p:cNvPr id="4" name="Rectangle 3"/>
          <p:cNvSpPr/>
          <p:nvPr/>
        </p:nvSpPr>
        <p:spPr>
          <a:xfrm>
            <a:off x="454261" y="1150202"/>
            <a:ext cx="849236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+mn-ea"/>
                <a:cs typeface="Arial" panose="020B0604020202020204" pitchFamily="34" charset="0"/>
              </a:rPr>
              <a:t>Visualize the flat field reconstruction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i="0" u="none" strike="noStrike" kern="1200" cap="none" spc="0" normalizeH="0" baseline="0" noProof="0" dirty="0">
              <a:ln>
                <a:noFill/>
              </a:ln>
              <a:solidFill>
                <a:srgbClr val="228B22"/>
              </a:solidFill>
              <a:effectLst/>
              <a:uLnTx/>
              <a:uFillTx/>
              <a:latin typeface="+mj-lt"/>
              <a:ea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  <a:ea typeface="+mn-ea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9063111" y="1150202"/>
            <a:ext cx="2314834" cy="378940"/>
          </a:xfrm>
          <a:prstGeom prst="roundRect">
            <a:avLst/>
          </a:prstGeom>
          <a:noFill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MRI Acquisition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10223506" y="1573764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/>
          <p:cNvSpPr/>
          <p:nvPr/>
        </p:nvSpPr>
        <p:spPr>
          <a:xfrm>
            <a:off x="9040415" y="1923186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Image Segmentation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10220527" y="3919120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/>
          <p:cNvSpPr/>
          <p:nvPr/>
        </p:nvSpPr>
        <p:spPr>
          <a:xfrm>
            <a:off x="8640649" y="4255969"/>
            <a:ext cx="3165086" cy="344609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Calculate Sensitivity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10220527" y="4661276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10223506" y="2355916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ounded Rectangle 21"/>
          <p:cNvSpPr/>
          <p:nvPr/>
        </p:nvSpPr>
        <p:spPr>
          <a:xfrm>
            <a:off x="9040415" y="2695610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Mesh Generation</a:t>
            </a:r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10222102" y="3128340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/>
          <p:cNvSpPr/>
          <p:nvPr/>
        </p:nvSpPr>
        <p:spPr>
          <a:xfrm>
            <a:off x="9039011" y="3468034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Optode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 Placement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8554118" y="4992642"/>
            <a:ext cx="3332818" cy="344609"/>
          </a:xfrm>
          <a:prstGeom prst="roundRect">
            <a:avLst/>
          </a:prstGeom>
          <a:solidFill>
            <a:srgbClr val="C00000"/>
          </a:solidFill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Validate Sensitivity</a:t>
            </a:r>
          </a:p>
        </p:txBody>
      </p:sp>
      <p:sp>
        <p:nvSpPr>
          <p:cNvPr id="26" name="Right Brace 25">
            <a:extLst>
              <a:ext uri="{FF2B5EF4-FFF2-40B4-BE49-F238E27FC236}">
                <a16:creationId xmlns:a16="http://schemas.microsoft.com/office/drawing/2014/main" id="{1857A072-B9AB-F8E0-A86D-8F5C6E5BEA26}"/>
              </a:ext>
            </a:extLst>
          </p:cNvPr>
          <p:cNvSpPr/>
          <p:nvPr/>
        </p:nvSpPr>
        <p:spPr>
          <a:xfrm rot="10800000">
            <a:off x="8542638" y="2665650"/>
            <a:ext cx="387152" cy="1203189"/>
          </a:xfrm>
          <a:prstGeom prst="rightBrace">
            <a:avLst/>
          </a:prstGeom>
          <a:noFill/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C8DFDEC-23EA-492F-77D3-42AB811D2377}"/>
              </a:ext>
            </a:extLst>
          </p:cNvPr>
          <p:cNvSpPr txBox="1"/>
          <p:nvPr/>
        </p:nvSpPr>
        <p:spPr>
          <a:xfrm>
            <a:off x="7455981" y="3071416"/>
            <a:ext cx="12645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For both LD and HD meshes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B53983-8889-87CE-A966-50F2DAE59C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EA515B-EB3D-473C-ADE9-FD8348C61D57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90C226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92F787-8E10-B785-CB4C-A5AD364459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9043" y="4190359"/>
            <a:ext cx="6002804" cy="2527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1365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758" y="2063232"/>
            <a:ext cx="5886450" cy="3990975"/>
          </a:xfrm>
          <a:prstGeom prst="rect">
            <a:avLst/>
          </a:prstGeom>
        </p:spPr>
      </p:pic>
      <p:sp>
        <p:nvSpPr>
          <p:cNvPr id="13" name="Title 1"/>
          <p:cNvSpPr txBox="1">
            <a:spLocks/>
          </p:cNvSpPr>
          <p:nvPr/>
        </p:nvSpPr>
        <p:spPr>
          <a:xfrm>
            <a:off x="0" y="0"/>
            <a:ext cx="12192000" cy="906162"/>
          </a:xfrm>
          <a:prstGeom prst="rect">
            <a:avLst/>
          </a:prstGeom>
        </p:spPr>
        <p:txBody>
          <a:bodyPr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 panose="020B0603020202020204"/>
                <a:ea typeface="+mj-ea"/>
                <a:cs typeface="+mj-cs"/>
              </a:rPr>
              <a:t>Put it all together</a:t>
            </a:r>
          </a:p>
        </p:txBody>
      </p:sp>
      <p:sp>
        <p:nvSpPr>
          <p:cNvPr id="4" name="Rectangle 3"/>
          <p:cNvSpPr/>
          <p:nvPr/>
        </p:nvSpPr>
        <p:spPr>
          <a:xfrm>
            <a:off x="529758" y="1074002"/>
            <a:ext cx="849236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+mn-ea"/>
                <a:cs typeface="Arial" panose="020B0604020202020204" pitchFamily="34" charset="0"/>
              </a:rPr>
              <a:t>As a final check, let’s visualize the alignment of the LD mesh, HD mesh, optode array, and cortical meshes all together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CA09072-536A-310D-03A9-95E8493958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EA515B-EB3D-473C-ADE9-FD8348C61D57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90C226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0BAC47-6167-A684-8D7F-1091CE4C07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9651" y="249105"/>
            <a:ext cx="3562349" cy="30660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C488915-F91B-EE5F-4B24-52515D1C04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0649" y="3315113"/>
            <a:ext cx="3551351" cy="3545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0359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181902" y="57692"/>
            <a:ext cx="12192000" cy="906162"/>
          </a:xfrm>
          <a:prstGeom prst="rect">
            <a:avLst/>
          </a:prstGeom>
        </p:spPr>
        <p:txBody>
          <a:bodyPr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>
                <a:solidFill>
                  <a:srgbClr val="FF0000"/>
                </a:solidFill>
                <a:latin typeface="Trebuchet MS" panose="020B0603020202020204"/>
              </a:rPr>
              <a:t>NeuroDOT</a:t>
            </a:r>
            <a:r>
              <a:rPr lang="en-US" dirty="0">
                <a:solidFill>
                  <a:srgbClr val="FF0000"/>
                </a:solidFill>
                <a:latin typeface="Trebuchet MS" panose="020B0603020202020204"/>
              </a:rPr>
              <a:t> Set-Up – Output Directory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rebuchet MS" panose="020B0603020202020204"/>
              <a:ea typeface="+mj-ea"/>
              <a:cs typeface="+mj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7E1B133-1AB9-408F-AC8A-6C76715E8DEB}"/>
              </a:ext>
            </a:extLst>
          </p:cNvPr>
          <p:cNvSpPr txBox="1"/>
          <p:nvPr/>
        </p:nvSpPr>
        <p:spPr>
          <a:xfrm>
            <a:off x="181902" y="1609807"/>
            <a:ext cx="8515557" cy="40370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</a:rPr>
              <a:t>Once you’ve set your path, the next thing you should do is set your output directory.</a:t>
            </a:r>
          </a:p>
          <a:p>
            <a:pPr marL="800100" lvl="1" indent="-3429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sz="1600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The output directory must be located within your path</a:t>
            </a:r>
          </a:p>
          <a:p>
            <a:pPr marL="800100" lvl="1" indent="-3429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</a:rPr>
              <a:t>If it isn’t</a:t>
            </a:r>
            <a:r>
              <a:rPr lang="en-US" sz="1600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 already in your path, you must add it to your path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  <a:lumOff val="25000"/>
                </a:prstClr>
              </a:solidFill>
              <a:effectLst/>
              <a:uLnTx/>
              <a:uFillTx/>
              <a:latin typeface="Trebuchet MS" panose="020B0603020202020204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lang="en-US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You can set your own path to an output directory in the line shown above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lang="en-US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An output directory specifies the location where files will be saved</a:t>
            </a:r>
          </a:p>
          <a:p>
            <a:pPr marL="800100" lvl="1" indent="-3429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sz="1600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MATLAB, by default, will save files to the current directory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lang="en-US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The following line of code will change your current directory to the output directory that you just specified							    </a:t>
            </a:r>
            <a:r>
              <a:rPr lang="en-US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  <a:sym typeface="Wingdings" panose="05000000000000000000" pitchFamily="2" charset="2"/>
              </a:rPr>
              <a:t></a:t>
            </a:r>
            <a:endParaRPr lang="en-US" dirty="0">
              <a:solidFill>
                <a:prstClr val="white">
                  <a:lumMod val="75000"/>
                  <a:lumOff val="25000"/>
                </a:prstClr>
              </a:solidFill>
              <a:latin typeface="Trebuchet MS" panose="020B0603020202020204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lang="en-US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Now you can save outputs directly to your output directory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  <a:lumOff val="25000"/>
                </a:prstClr>
              </a:solidFill>
              <a:effectLst/>
              <a:uLnTx/>
              <a:uFillTx/>
              <a:latin typeface="Trebuchet MS" panose="020B0603020202020204"/>
            </a:endParaRP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84C641-C861-4689-B9AB-ADB3F91D4B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0204" y="5174356"/>
            <a:ext cx="1630210" cy="29640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11DDFF4-4946-9746-A15C-9721CAA3FAB6}"/>
              </a:ext>
            </a:extLst>
          </p:cNvPr>
          <p:cNvSpPr txBox="1"/>
          <p:nvPr/>
        </p:nvSpPr>
        <p:spPr>
          <a:xfrm>
            <a:off x="362018" y="1099577"/>
            <a:ext cx="22381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Example output directory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15D712-68C2-517E-3192-33F7730B9B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1016" y="1132941"/>
            <a:ext cx="6974293" cy="241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2598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03BCE7-414D-3EAA-9C61-81A68BF81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Help Expand NeuroDOT’s Utility!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AE1AFD-E0BF-B7CE-30F1-4AED6553B0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70316"/>
            <a:ext cx="10062002" cy="388077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Please fill out the NeuroDOT registration form to help us better develop the NeuroDOT toolbox and expand its utility to address your fNIRS/DOT data analysis needs:</a:t>
            </a:r>
          </a:p>
          <a:p>
            <a:pPr lvl="1"/>
            <a:r>
              <a:rPr lang="en-US" dirty="0">
                <a:hlinkClick r:id="rId2"/>
              </a:rPr>
              <a:t>https://forms.gle/8QNGnx7ZbKuUHg3bA</a:t>
            </a:r>
            <a:r>
              <a:rPr lang="en-US" dirty="0"/>
              <a:t> 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Additionally, please provide specific feedback, or ask questions to the development team:</a:t>
            </a:r>
          </a:p>
          <a:p>
            <a:pPr lvl="1"/>
            <a:r>
              <a:rPr lang="en-US" dirty="0">
                <a:hlinkClick r:id="rId3"/>
              </a:rPr>
              <a:t>https://forms.gle/jv6RkX5s784LgQC89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b="1" i="1" dirty="0">
                <a:solidFill>
                  <a:schemeClr val="accent1"/>
                </a:solidFill>
              </a:rPr>
              <a:t>Note: you will not be contacted by the NeuroDOT development team unless you opt-in to receiving communications.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A55562-6001-7F2E-323C-203129D6ED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EA515B-EB3D-473C-ADE9-FD8348C61D57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90C226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357393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96668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That’s It (For Now)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6145" y="1194485"/>
            <a:ext cx="10534363" cy="5351594"/>
          </a:xfrm>
        </p:spPr>
        <p:txBody>
          <a:bodyPr>
            <a:normAutofit/>
          </a:bodyPr>
          <a:lstStyle/>
          <a:p>
            <a:r>
              <a:rPr lang="en-US" sz="2000" dirty="0"/>
              <a:t>Congratulations! You have finished the </a:t>
            </a:r>
            <a:r>
              <a:rPr lang="en-US" sz="2000" dirty="0" err="1"/>
              <a:t>NeuroDOT</a:t>
            </a:r>
            <a:r>
              <a:rPr lang="en-US" sz="2000" dirty="0"/>
              <a:t> Light Modeling with a Subset of Measurements Tutorial for the basic 24x28 visual pad using </a:t>
            </a:r>
            <a:r>
              <a:rPr lang="en-US" sz="2000" dirty="0" err="1"/>
              <a:t>AlignMe</a:t>
            </a:r>
            <a:r>
              <a:rPr lang="en-US" sz="2000" dirty="0"/>
              <a:t>.</a:t>
            </a:r>
          </a:p>
          <a:p>
            <a:endParaRPr lang="en-US" sz="2000" dirty="0"/>
          </a:p>
          <a:p>
            <a:r>
              <a:rPr lang="en-US" sz="2000" dirty="0"/>
              <a:t>See other Sample Results Appendices for example visualizations of these same processing steps on the other Sample Data included in the toolbox.</a:t>
            </a:r>
          </a:p>
          <a:p>
            <a:endParaRPr lang="en-US" sz="2000" dirty="0"/>
          </a:p>
          <a:p>
            <a:r>
              <a:rPr lang="en-US" sz="2000" dirty="0"/>
              <a:t>Also, see the </a:t>
            </a:r>
            <a:r>
              <a:rPr lang="en-US" sz="2000" dirty="0" err="1"/>
              <a:t>PreProcessing</a:t>
            </a:r>
            <a:r>
              <a:rPr lang="en-US" sz="2000" dirty="0"/>
              <a:t> and Reconstruction tutorials to gain a deeper understanding of the effects of altering the processing parameters. </a:t>
            </a:r>
          </a:p>
          <a:p>
            <a:pPr marL="0" indent="0">
              <a:buNone/>
            </a:pPr>
            <a:endParaRPr lang="en-US" sz="2000" dirty="0"/>
          </a:p>
          <a:p>
            <a:r>
              <a:rPr lang="en-US" sz="2000"/>
              <a:t>NeuroDOT Support: </a:t>
            </a:r>
            <a:r>
              <a:rPr lang="en-US" sz="2000">
                <a:hlinkClick r:id="rId2"/>
              </a:rPr>
              <a:t>neurodot-support@wustl.edu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0CD681-95B1-0F09-B405-F838B7211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0166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Content Placeholder 2"/>
          <p:cNvSpPr txBox="1">
            <a:spLocks/>
          </p:cNvSpPr>
          <p:nvPr/>
        </p:nvSpPr>
        <p:spPr>
          <a:xfrm>
            <a:off x="127000" y="1320801"/>
            <a:ext cx="11855461" cy="939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In diffuse optical tomography (DOT), arrays of optical sources and detectors are used to perform functional neuroimaging experiments on task-based or resting state modes of human brain function.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96668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Diffuse Optical Tomography</a:t>
            </a:r>
          </a:p>
        </p:txBody>
      </p:sp>
      <p:sp>
        <p:nvSpPr>
          <p:cNvPr id="32" name="Content Placeholder 2"/>
          <p:cNvSpPr txBox="1">
            <a:spLocks/>
          </p:cNvSpPr>
          <p:nvPr/>
        </p:nvSpPr>
        <p:spPr>
          <a:xfrm>
            <a:off x="127001" y="2400300"/>
            <a:ext cx="5359400" cy="43799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Analyses are broken into several pipelines: </a:t>
            </a:r>
          </a:p>
          <a:p>
            <a:pPr lvl="1"/>
            <a:r>
              <a:rPr lang="en-US" dirty="0">
                <a:solidFill>
                  <a:srgbClr val="00B0F0"/>
                </a:solidFill>
              </a:rPr>
              <a:t>B: modeling of the tissue shape, optical property distribution, and source/detector locations</a:t>
            </a:r>
          </a:p>
          <a:p>
            <a:pPr lvl="1"/>
            <a:r>
              <a:rPr lang="en-US" dirty="0">
                <a:solidFill>
                  <a:srgbClr val="00B0F0"/>
                </a:solidFill>
              </a:rPr>
              <a:t>C: modeling of the light emission, diffusion, and detection through the head</a:t>
            </a:r>
          </a:p>
          <a:p>
            <a:pPr lvl="1"/>
            <a:r>
              <a:rPr lang="en-US" dirty="0"/>
              <a:t>D: preprocessing of the raw source-detector measurements</a:t>
            </a:r>
          </a:p>
          <a:p>
            <a:pPr lvl="1"/>
            <a:r>
              <a:rPr lang="en-US" dirty="0"/>
              <a:t>E: reconstruction and spectroscopy of the preprocessed data and light model into a functional neuroimaging volume </a:t>
            </a:r>
          </a:p>
          <a:p>
            <a:pPr lvl="1"/>
            <a:r>
              <a:rPr lang="en-US" dirty="0"/>
              <a:t>F: post-processing analysis of these results.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3288" y="2260601"/>
            <a:ext cx="6512368" cy="438912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D007DF-F439-B5C7-D7DC-991E60D37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0754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96668" cy="815546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Light Modeling Tutorials in </a:t>
            </a:r>
            <a:r>
              <a:rPr lang="en-US" dirty="0" err="1">
                <a:solidFill>
                  <a:srgbClr val="FF0000"/>
                </a:solidFill>
              </a:rPr>
              <a:t>NeuroDOT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2" name="Content Placeholder 2"/>
          <p:cNvSpPr txBox="1">
            <a:spLocks/>
          </p:cNvSpPr>
          <p:nvPr/>
        </p:nvSpPr>
        <p:spPr>
          <a:xfrm>
            <a:off x="127001" y="815546"/>
            <a:ext cx="11381660" cy="7532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NeuroDOT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 has several different tutorials that detail how to Generate a Light Model, each with its own purpose. They’re listed below to help you figure out which version is the best for your purposes.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945477-5A92-9588-3A64-023473E9A1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EA515B-EB3D-473C-ADE9-FD8348C61D57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90C226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677334" y="1631092"/>
            <a:ext cx="5387788" cy="5226908"/>
          </a:xfrm>
        </p:spPr>
        <p:txBody>
          <a:bodyPr>
            <a:normAutofit lnSpcReduction="10000"/>
          </a:bodyPr>
          <a:lstStyle/>
          <a:p>
            <a:r>
              <a:rPr lang="en-US" sz="1600" dirty="0"/>
              <a:t>Basic Light Modeling Tutorial with </a:t>
            </a:r>
            <a:r>
              <a:rPr lang="en-US" sz="1600" dirty="0" err="1"/>
              <a:t>AlignMe</a:t>
            </a:r>
            <a:endParaRPr lang="en-US" sz="1600" dirty="0"/>
          </a:p>
          <a:p>
            <a:pPr lvl="1"/>
            <a:r>
              <a:rPr lang="en-US" sz="900" b="1" dirty="0"/>
              <a:t>PPT: </a:t>
            </a:r>
            <a:r>
              <a:rPr lang="en-US" sz="900" dirty="0"/>
              <a:t>NeuroDOT_Tutorial_Generating_a_Light_Model_Pad_24x28_With_AlignMe</a:t>
            </a:r>
          </a:p>
          <a:p>
            <a:pPr lvl="1"/>
            <a:r>
              <a:rPr lang="en-US" sz="900" b="1" dirty="0"/>
              <a:t>Script: </a:t>
            </a:r>
            <a:r>
              <a:rPr lang="en-US" sz="900" dirty="0" err="1"/>
              <a:t>Basic_Light_Modeling_with_AlignMe_Tutorial</a:t>
            </a:r>
            <a:endParaRPr lang="en-US" sz="900" dirty="0"/>
          </a:p>
          <a:p>
            <a:pPr lvl="1"/>
            <a:r>
              <a:rPr lang="en-US" sz="900" b="1" dirty="0"/>
              <a:t>Pad file: </a:t>
            </a:r>
            <a:r>
              <a:rPr lang="en-US" sz="900" dirty="0"/>
              <a:t>Pad_AdultV24x28.mat</a:t>
            </a:r>
          </a:p>
          <a:p>
            <a:r>
              <a:rPr lang="en-US" sz="1600" dirty="0"/>
              <a:t>Sparse Pad Tutorial with </a:t>
            </a:r>
            <a:r>
              <a:rPr lang="en-US" sz="1600" dirty="0" err="1"/>
              <a:t>AlignMe</a:t>
            </a:r>
            <a:endParaRPr lang="en-US" sz="1600" dirty="0"/>
          </a:p>
          <a:p>
            <a:pPr lvl="1"/>
            <a:r>
              <a:rPr lang="en-US" sz="900" b="1" dirty="0"/>
              <a:t>PPT: </a:t>
            </a:r>
            <a:r>
              <a:rPr lang="en-US" sz="900" dirty="0"/>
              <a:t>NeuroDOT_Tutorial_Generating_a_Light_Model_SparsePad_32x32_With_AlignMe</a:t>
            </a:r>
          </a:p>
          <a:p>
            <a:pPr lvl="1"/>
            <a:r>
              <a:rPr lang="en-US" sz="900" b="1" dirty="0"/>
              <a:t>Script: </a:t>
            </a:r>
            <a:r>
              <a:rPr lang="en-US" sz="900" dirty="0" err="1"/>
              <a:t>Basic_Light_Modeling_with_sparse_Pad_and_AlignMe_Tutorial</a:t>
            </a:r>
            <a:endParaRPr lang="en-US" sz="900" dirty="0"/>
          </a:p>
          <a:p>
            <a:pPr lvl="1"/>
            <a:r>
              <a:rPr lang="en-US" sz="900" b="1" dirty="0"/>
              <a:t>Pad file: </a:t>
            </a:r>
            <a:r>
              <a:rPr lang="en-US" sz="900" dirty="0"/>
              <a:t>Pad_FullHead_32x32.mat</a:t>
            </a:r>
          </a:p>
          <a:p>
            <a:r>
              <a:rPr lang="en-US" sz="1600" dirty="0"/>
              <a:t>Light Modeling with a Subset of Measurements</a:t>
            </a:r>
          </a:p>
          <a:p>
            <a:pPr lvl="1"/>
            <a:r>
              <a:rPr lang="en-US" sz="900" b="1" dirty="0"/>
              <a:t>PPT: </a:t>
            </a:r>
            <a:r>
              <a:rPr lang="en-US" sz="900" dirty="0"/>
              <a:t>NeuroDOT_Tutorial_Generating_a_Light_Model_With_Subset_of_Measurements_Pad_24x28_and_AlignMe</a:t>
            </a:r>
          </a:p>
          <a:p>
            <a:pPr lvl="1"/>
            <a:r>
              <a:rPr lang="en-US" sz="900" b="1" dirty="0"/>
              <a:t>Script: </a:t>
            </a:r>
            <a:r>
              <a:rPr lang="en-US" sz="900" dirty="0" err="1"/>
              <a:t>Light_Modeling_with_Subset_of_Measurements_and_AlignMe_Tutorial</a:t>
            </a:r>
            <a:endParaRPr lang="en-US" sz="900" dirty="0"/>
          </a:p>
          <a:p>
            <a:pPr lvl="1"/>
            <a:r>
              <a:rPr lang="en-US" sz="900" b="1" dirty="0"/>
              <a:t>Pad file: </a:t>
            </a:r>
            <a:r>
              <a:rPr lang="en-US" sz="900" dirty="0"/>
              <a:t>Pad_AdultV24x28.mat</a:t>
            </a:r>
          </a:p>
          <a:p>
            <a:r>
              <a:rPr lang="en-US" sz="1600" dirty="0"/>
              <a:t>Split Pad Tutorial</a:t>
            </a:r>
          </a:p>
          <a:p>
            <a:pPr lvl="1"/>
            <a:r>
              <a:rPr lang="en-US" sz="900" b="1" dirty="0"/>
              <a:t>PPT: </a:t>
            </a:r>
            <a:r>
              <a:rPr lang="en-US" sz="900" dirty="0"/>
              <a:t>NeuroDOT_Tutorial_Split_Pad_Light_Modeling_With_LUMO_Adult_Temporal_Pad_and_AlignMe</a:t>
            </a:r>
          </a:p>
          <a:p>
            <a:pPr lvl="1"/>
            <a:r>
              <a:rPr lang="en-US" sz="900" b="1" dirty="0"/>
              <a:t>Script: </a:t>
            </a:r>
            <a:r>
              <a:rPr lang="en-US" sz="900" dirty="0"/>
              <a:t>Split_Pad_Light_Modeling_with_LUMO_Adult_Temporal_Pad_and_AlignMe_Tutorial</a:t>
            </a:r>
          </a:p>
          <a:p>
            <a:pPr lvl="1"/>
            <a:r>
              <a:rPr lang="en-US" sz="900" b="1" dirty="0"/>
              <a:t>Pad file: </a:t>
            </a:r>
            <a:r>
              <a:rPr lang="en-US" sz="900" dirty="0" err="1"/>
              <a:t>LUMO_adult_temporal_pad.mat</a:t>
            </a:r>
            <a:endParaRPr lang="en-US" sz="900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120873" y="1631091"/>
            <a:ext cx="5387788" cy="51103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Basic Light Modeling with Hummingbird</a:t>
            </a:r>
          </a:p>
          <a:p>
            <a:pPr lvl="1"/>
            <a:r>
              <a:rPr lang="en-US" sz="900" b="1" dirty="0"/>
              <a:t>PPT: </a:t>
            </a:r>
            <a:r>
              <a:rPr lang="en-US" sz="900" dirty="0"/>
              <a:t>NeuroDOT_Tutorial_Generating_a_Light_Model_Pad_24x28_With_Hummingbird</a:t>
            </a:r>
          </a:p>
          <a:p>
            <a:pPr lvl="1"/>
            <a:r>
              <a:rPr lang="en-US" sz="900" b="1" dirty="0"/>
              <a:t>Script: </a:t>
            </a:r>
            <a:r>
              <a:rPr lang="en-US" sz="900" dirty="0" err="1"/>
              <a:t>Basic_Light_Modeling_with_Hummingbird_Tutorial</a:t>
            </a:r>
            <a:endParaRPr lang="en-US" sz="900" dirty="0"/>
          </a:p>
          <a:p>
            <a:pPr lvl="1"/>
            <a:r>
              <a:rPr lang="en-US" sz="900" b="1" dirty="0"/>
              <a:t>Pad file: </a:t>
            </a:r>
            <a:r>
              <a:rPr lang="en-US" sz="900" dirty="0"/>
              <a:t>Pad_AdultV24x28.mat</a:t>
            </a:r>
            <a:endParaRPr lang="en-US" sz="900" b="1" dirty="0"/>
          </a:p>
          <a:p>
            <a:r>
              <a:rPr lang="en-US" sz="1600" dirty="0"/>
              <a:t>Sparse Pad Tutorial with Hummingbird</a:t>
            </a:r>
          </a:p>
          <a:p>
            <a:pPr lvl="1"/>
            <a:r>
              <a:rPr lang="en-US" sz="900" b="1" dirty="0"/>
              <a:t>PPT: </a:t>
            </a:r>
            <a:r>
              <a:rPr lang="en-US" sz="900" dirty="0"/>
              <a:t>NeuroDOT_Tutorial_Generating_a_Light_Model_SparsePad_32x32_With_Hummingbird</a:t>
            </a:r>
          </a:p>
          <a:p>
            <a:pPr lvl="1"/>
            <a:r>
              <a:rPr lang="en-US" sz="900" b="1" dirty="0"/>
              <a:t>Script: </a:t>
            </a:r>
            <a:r>
              <a:rPr lang="en-US" sz="900" dirty="0" err="1"/>
              <a:t>Basic_Light_Modeling_with_sparse_Pad_and_Hummingbird_Tutorial</a:t>
            </a:r>
            <a:endParaRPr lang="en-US" sz="900" dirty="0"/>
          </a:p>
          <a:p>
            <a:pPr lvl="1"/>
            <a:r>
              <a:rPr lang="en-US" sz="900" b="1" dirty="0"/>
              <a:t>Pad file: </a:t>
            </a:r>
            <a:r>
              <a:rPr lang="en-US" sz="900" dirty="0"/>
              <a:t>Pad_FullHead_32x32.mat</a:t>
            </a:r>
            <a:endParaRPr lang="en-US" sz="900" b="1" dirty="0"/>
          </a:p>
          <a:p>
            <a:r>
              <a:rPr lang="en-US" sz="1600" dirty="0"/>
              <a:t>Light Modeling with Adult 96x92 Pad</a:t>
            </a:r>
          </a:p>
          <a:p>
            <a:pPr lvl="1"/>
            <a:r>
              <a:rPr lang="en-US" sz="900" b="1" dirty="0"/>
              <a:t>PPT: </a:t>
            </a:r>
            <a:r>
              <a:rPr lang="en-US" sz="900" dirty="0"/>
              <a:t>NeuroDOT_Tutorial_Generating_a_Light_Model_Pad_Adult_96x92_Example</a:t>
            </a:r>
          </a:p>
          <a:p>
            <a:pPr lvl="1"/>
            <a:r>
              <a:rPr lang="en-US" sz="900" b="1" dirty="0"/>
              <a:t>Script: </a:t>
            </a:r>
            <a:r>
              <a:rPr lang="en-US" sz="900" dirty="0"/>
              <a:t>Basic_Light_Modeling_with_AlignMe_Tutorial_Pad_Adult_96x92</a:t>
            </a:r>
          </a:p>
          <a:p>
            <a:pPr lvl="1"/>
            <a:r>
              <a:rPr lang="en-US" sz="900" b="1" dirty="0"/>
              <a:t>Pad file: </a:t>
            </a:r>
            <a:r>
              <a:rPr lang="en-US" sz="900" dirty="0"/>
              <a:t>Pad_Adult_96x92.mat</a:t>
            </a:r>
          </a:p>
          <a:p>
            <a:pPr lvl="1"/>
            <a:r>
              <a:rPr lang="en-US" sz="900"/>
              <a:t>Note: this tutorial’s PowerPoint is in an older style</a:t>
            </a:r>
          </a:p>
        </p:txBody>
      </p:sp>
    </p:spTree>
    <p:extLst>
      <p:ext uri="{BB962C8B-B14F-4D97-AF65-F5344CB8AC3E}">
        <p14:creationId xmlns:p14="http://schemas.microsoft.com/office/powerpoint/2010/main" val="41923368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0"/>
            <a:ext cx="11716871" cy="815546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FF0000"/>
                </a:solidFill>
              </a:rPr>
              <a:t>Generating a Light Model Based on a Subset of Measurements</a:t>
            </a:r>
          </a:p>
        </p:txBody>
      </p:sp>
      <p:sp>
        <p:nvSpPr>
          <p:cNvPr id="32" name="Content Placeholder 2"/>
          <p:cNvSpPr txBox="1">
            <a:spLocks/>
          </p:cNvSpPr>
          <p:nvPr/>
        </p:nvSpPr>
        <p:spPr>
          <a:xfrm>
            <a:off x="127001" y="889686"/>
            <a:ext cx="5265396" cy="589052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This tutorial will follow the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Light_Modeling_with</a:t>
            </a:r>
            <a:r>
              <a:rPr lang="en-US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</a:t>
            </a:r>
            <a:r>
              <a:rPr lang="en-US" b="1" dirty="0" err="1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Subset_of_Measurements_and_AlignMe_Tutorial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.m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Matlab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 file which can be found in the Documentation/Scripts folder. 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The tutorial will: 	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Generate a mesh from a segmented volume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Place an array of sources and detectors on the mesh using the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AlignMe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 App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Set multiple parameters for the model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Calculate the sensitivity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A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 for this model for only measurements with a source detector separation of 4cm or less.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We will use a segmented volume,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Segmented_MNI152nl_on_MNI111_nifti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, found in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Support_Files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/Atlases, to generate the head model.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We will use the visual pad,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Pad_AdultV24x28.mat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, found in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Support_Files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/Pad.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3288" y="2260601"/>
            <a:ext cx="6512368" cy="438912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945477-5A92-9588-3A64-023473E9A1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EA515B-EB3D-473C-ADE9-FD8348C61D57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90C226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0C270D9-9B1E-54AA-359E-876DC8FF124C}"/>
              </a:ext>
            </a:extLst>
          </p:cNvPr>
          <p:cNvSpPr/>
          <p:nvPr/>
        </p:nvSpPr>
        <p:spPr>
          <a:xfrm>
            <a:off x="7091464" y="2188723"/>
            <a:ext cx="5023104" cy="29377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077578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0" y="0"/>
            <a:ext cx="12192000" cy="820263"/>
          </a:xfrm>
          <a:prstGeom prst="rect">
            <a:avLst/>
          </a:prstGeom>
        </p:spPr>
        <p:txBody>
          <a:bodyPr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 panose="020B0603020202020204"/>
                <a:ea typeface="+mj-ea"/>
                <a:cs typeface="+mj-cs"/>
              </a:rPr>
              <a:t>NeuroDOT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 panose="020B0603020202020204"/>
                <a:ea typeface="+mj-ea"/>
                <a:cs typeface="+mj-cs"/>
              </a:rPr>
              <a:t> Flowchart for Light Model Generation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3288" y="2260601"/>
            <a:ext cx="6512368" cy="438912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7091464" y="2188723"/>
            <a:ext cx="5023104" cy="29377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1097122" y="1579650"/>
            <a:ext cx="2314834" cy="37894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MRI Acquisition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2257517" y="2003212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/>
          <p:cNvSpPr/>
          <p:nvPr/>
        </p:nvSpPr>
        <p:spPr>
          <a:xfrm>
            <a:off x="1074426" y="2352634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Image Segmentation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2254538" y="4348568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ounded Rectangle 26"/>
          <p:cNvSpPr/>
          <p:nvPr/>
        </p:nvSpPr>
        <p:spPr>
          <a:xfrm>
            <a:off x="674660" y="4685417"/>
            <a:ext cx="3165086" cy="344609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Calculate Sensitivity</a:t>
            </a:r>
          </a:p>
        </p:txBody>
      </p:sp>
      <p:cxnSp>
        <p:nvCxnSpPr>
          <p:cNvPr id="30" name="Straight Arrow Connector 29"/>
          <p:cNvCxnSpPr/>
          <p:nvPr/>
        </p:nvCxnSpPr>
        <p:spPr>
          <a:xfrm>
            <a:off x="2254538" y="5090724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2257517" y="2785364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ounded Rectangle 32"/>
          <p:cNvSpPr/>
          <p:nvPr/>
        </p:nvSpPr>
        <p:spPr>
          <a:xfrm>
            <a:off x="1074426" y="3125058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Mesh Generation</a:t>
            </a:r>
          </a:p>
        </p:txBody>
      </p:sp>
      <p:cxnSp>
        <p:nvCxnSpPr>
          <p:cNvPr id="34" name="Straight Arrow Connector 33"/>
          <p:cNvCxnSpPr/>
          <p:nvPr/>
        </p:nvCxnSpPr>
        <p:spPr>
          <a:xfrm>
            <a:off x="2256113" y="3557788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ounded Rectangle 34"/>
          <p:cNvSpPr/>
          <p:nvPr/>
        </p:nvSpPr>
        <p:spPr>
          <a:xfrm>
            <a:off x="1073022" y="3897482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Optode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 Placement</a:t>
            </a:r>
          </a:p>
        </p:txBody>
      </p:sp>
      <p:sp>
        <p:nvSpPr>
          <p:cNvPr id="36" name="Rounded Rectangle 35"/>
          <p:cNvSpPr/>
          <p:nvPr/>
        </p:nvSpPr>
        <p:spPr>
          <a:xfrm>
            <a:off x="588129" y="5422090"/>
            <a:ext cx="3332818" cy="344609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Validate Sensitivity</a:t>
            </a:r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434CCF83-6C9C-1A5E-AB75-E0D60076143B}"/>
              </a:ext>
            </a:extLst>
          </p:cNvPr>
          <p:cNvSpPr/>
          <p:nvPr/>
        </p:nvSpPr>
        <p:spPr>
          <a:xfrm>
            <a:off x="3533774" y="3097754"/>
            <a:ext cx="387152" cy="1203189"/>
          </a:xfrm>
          <a:prstGeom prst="rightBrace">
            <a:avLst/>
          </a:prstGeom>
          <a:noFill/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0755C3-80AD-5F16-51BE-CE7F74FFF4A8}"/>
              </a:ext>
            </a:extLst>
          </p:cNvPr>
          <p:cNvSpPr txBox="1"/>
          <p:nvPr/>
        </p:nvSpPr>
        <p:spPr>
          <a:xfrm>
            <a:off x="3979656" y="3288268"/>
            <a:ext cx="14694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These steps are repeated for a low-density and high-density mesh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16CDC7-14E9-387C-8DBE-994B578FA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EA515B-EB3D-473C-ADE9-FD8348C61D57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90C226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324768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181902" y="57692"/>
            <a:ext cx="12192000" cy="906162"/>
          </a:xfrm>
          <a:prstGeom prst="rect">
            <a:avLst/>
          </a:prstGeom>
        </p:spPr>
        <p:txBody>
          <a:bodyPr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 panose="020B0603020202020204"/>
                <a:ea typeface="+mj-ea"/>
                <a:cs typeface="+mj-cs"/>
              </a:rPr>
              <a:t>Running the script – Author’s Note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7E1B133-1AB9-408F-AC8A-6C76715E8DEB}"/>
              </a:ext>
            </a:extLst>
          </p:cNvPr>
          <p:cNvSpPr txBox="1"/>
          <p:nvPr/>
        </p:nvSpPr>
        <p:spPr>
          <a:xfrm>
            <a:off x="181902" y="963854"/>
            <a:ext cx="5940992" cy="5883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How the author runs the script</a:t>
            </a:r>
          </a:p>
          <a:p>
            <a:pPr marL="800100" marR="0" lvl="1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Highlight and execute each chunk of code</a:t>
            </a:r>
          </a:p>
          <a:p>
            <a:pPr marL="800100" lvl="1" indent="-342900" defTabSz="4572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Ex: highlight lines 64-69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  <a:sym typeface="Wingdings" panose="05000000000000000000" pitchFamily="2" charset="2"/>
              </a:rPr>
              <a:t>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 right click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  <a:sym typeface="Wingdings" panose="05000000000000000000" pitchFamily="2" charset="2"/>
              </a:rPr>
              <a:t> hit “Evaluate Selection”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  <a:sym typeface="Wingdings" panose="05000000000000000000" pitchFamily="2" charset="2"/>
              </a:rPr>
              <a:t>Al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  <a:sym typeface="Wingdings" panose="05000000000000000000" pitchFamily="2" charset="2"/>
              </a:rPr>
              <a:t>ternate way of running the script</a:t>
            </a:r>
          </a:p>
          <a:p>
            <a:pPr marL="800100" marR="0" lvl="1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  <a:sym typeface="Wingdings" panose="05000000000000000000" pitchFamily="2" charset="2"/>
              </a:rPr>
              <a:t>For each section (beige) hit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  <a:sym typeface="Wingdings" panose="05000000000000000000" pitchFamily="2" charset="2"/>
              </a:rPr>
              <a:t>ctrl+enter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  <a:lumOff val="25000"/>
                </a:prstClr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  <a:sym typeface="Wingdings" panose="05000000000000000000" pitchFamily="2" charset="2"/>
            </a:endParaRPr>
          </a:p>
          <a:p>
            <a:pPr marL="800100" marR="0" lvl="1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  <a:sym typeface="Wingdings" panose="05000000000000000000" pitchFamily="2" charset="2"/>
              </a:rPr>
              <a:t>This isn’t how the author does it, but it will still work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  <a:sym typeface="Wingdings" panose="05000000000000000000" pitchFamily="2" charset="2"/>
              </a:rPr>
              <a:t>Note: DO NOT HIT THE GREEN “RUN” BUTTON to run this script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  <a:lumOff val="25000"/>
                </a:prstClr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  <a:sym typeface="Wingdings" panose="05000000000000000000" pitchFamily="2" charset="2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  <a:sym typeface="Wingdings" panose="05000000000000000000" pitchFamily="2" charset="2"/>
              </a:rPr>
              <a:t>MATLAB versions to use</a:t>
            </a:r>
          </a:p>
          <a:p>
            <a:pPr marL="800100" marR="0" lvl="1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  <a:sym typeface="Wingdings" panose="05000000000000000000" pitchFamily="2" charset="2"/>
              </a:rPr>
              <a:t>Optimal version: MATLAB 2020b</a:t>
            </a:r>
          </a:p>
          <a:p>
            <a:pPr marL="1257300" marR="0" lvl="2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  <a:sym typeface="Wingdings" panose="05000000000000000000" pitchFamily="2" charset="2"/>
              </a:rPr>
              <a:t>The version that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  <a:sym typeface="Wingdings" panose="05000000000000000000" pitchFamily="2" charset="2"/>
              </a:rPr>
              <a:t>AlignMe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  <a:sym typeface="Wingdings" panose="05000000000000000000" pitchFamily="2" charset="2"/>
              </a:rPr>
              <a:t> was developed in</a:t>
            </a:r>
            <a:endParaRPr kumimoji="0" lang="en-US" sz="160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  <a:lumOff val="25000"/>
                </a:prstClr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  <a:sym typeface="Wingdings" panose="05000000000000000000" pitchFamily="2" charset="2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  <a:sym typeface="Wingdings" panose="05000000000000000000" pitchFamily="2" charset="2"/>
              </a:rPr>
              <a:t>NIRFAST version to use</a:t>
            </a:r>
          </a:p>
          <a:p>
            <a:pPr marL="800100" marR="0" lvl="1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160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  <a:sym typeface="Wingdings" panose="05000000000000000000" pitchFamily="2" charset="2"/>
              </a:rPr>
              <a:t>NIRFASTer</a:t>
            </a:r>
            <a:r>
              <a:rPr kumimoji="0" lang="en-US" sz="160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  <a:sym typeface="Wingdings" panose="05000000000000000000" pitchFamily="2" charset="2"/>
              </a:rPr>
              <a:t>, the newest release of NIRFAST</a:t>
            </a:r>
          </a:p>
          <a:p>
            <a:pPr marL="800100" lvl="1" indent="-342900" defTabSz="4572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kumimoji="0" lang="en-US" sz="160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  <a:sym typeface="Wingdings" panose="05000000000000000000" pitchFamily="2" charset="2"/>
              </a:rPr>
              <a:t>Found here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  <a:sym typeface="Wingdings" panose="05000000000000000000" pitchFamily="2" charset="2"/>
              </a:rPr>
              <a:t>: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lack-Lato"/>
                <a:ea typeface="+mn-ea"/>
                <a:cs typeface="+mn-cs"/>
                <a:hlinkClick r:id="rId2"/>
              </a:rPr>
              <a:t>https://github.com/nirfaster/NIRFASTer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  <a:sym typeface="Wingdings" panose="05000000000000000000" pitchFamily="2" charset="2"/>
              </a:rPr>
              <a:t> </a:t>
            </a:r>
            <a:endParaRPr lang="en-US" sz="2000" dirty="0">
              <a:solidFill>
                <a:prstClr val="white">
                  <a:lumMod val="75000"/>
                  <a:lumOff val="25000"/>
                </a:prstClr>
              </a:solidFill>
              <a:latin typeface="Trebuchet MS" panose="020B0603020202020204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2449" y="2057400"/>
            <a:ext cx="5379551" cy="4004865"/>
          </a:xfrm>
          <a:prstGeom prst="rect">
            <a:avLst/>
          </a:prstGeom>
        </p:spPr>
      </p:pic>
      <p:sp>
        <p:nvSpPr>
          <p:cNvPr id="3" name="Left Brace 2"/>
          <p:cNvSpPr/>
          <p:nvPr/>
        </p:nvSpPr>
        <p:spPr>
          <a:xfrm>
            <a:off x="6460193" y="2057401"/>
            <a:ext cx="435706" cy="2308412"/>
          </a:xfrm>
          <a:prstGeom prst="leftBrace">
            <a:avLst>
              <a:gd name="adj1" fmla="val 8333"/>
              <a:gd name="adj2" fmla="val 26003"/>
            </a:avLst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770638" y="2495550"/>
            <a:ext cx="8114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Example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section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9B29CF-B339-BF83-9D34-D6A8AAD631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EA515B-EB3D-473C-ADE9-FD8348C61D57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90C226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292415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181902" y="57692"/>
            <a:ext cx="12192000" cy="906162"/>
          </a:xfrm>
          <a:prstGeom prst="rect">
            <a:avLst/>
          </a:prstGeom>
        </p:spPr>
        <p:txBody>
          <a:bodyPr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 panose="020B0603020202020204"/>
                <a:ea typeface="+mj-ea"/>
                <a:cs typeface="+mj-cs"/>
              </a:rPr>
              <a:t>NeuroDOT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 panose="020B0603020202020204"/>
                <a:ea typeface="+mj-ea"/>
                <a:cs typeface="+mj-cs"/>
              </a:rPr>
              <a:t> Set-Up – In Script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7E1B133-1AB9-408F-AC8A-6C76715E8DEB}"/>
              </a:ext>
            </a:extLst>
          </p:cNvPr>
          <p:cNvSpPr txBox="1"/>
          <p:nvPr/>
        </p:nvSpPr>
        <p:spPr>
          <a:xfrm>
            <a:off x="181902" y="1281512"/>
            <a:ext cx="8515557" cy="16055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The first section of code in this script will have you set your output directory and allow you to navigate to your desired output directory from within the script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Some parameters for visualizations made in the script are set up here as well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BE26AA8-8520-53AF-D1C0-EF67A16ECE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EA515B-EB3D-473C-ADE9-FD8348C61D57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90C226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8302" y="3406588"/>
            <a:ext cx="7819700" cy="1667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13462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8C59B386-999D-4CB6-B907-9F3997C027CC}"/>
    </a:ext>
  </a:extLst>
</a:theme>
</file>

<file path=ppt/theme/theme2.xml><?xml version="1.0" encoding="utf-8"?>
<a:theme xmlns:a="http://schemas.openxmlformats.org/drawingml/2006/main" name="1_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8C59B386-999D-4CB6-B907-9F3997C027CC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101869</TotalTime>
  <Words>2884</Words>
  <Application>Microsoft Office PowerPoint</Application>
  <PresentationFormat>Widescreen</PresentationFormat>
  <Paragraphs>380</Paragraphs>
  <Slides>31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31</vt:i4>
      </vt:variant>
    </vt:vector>
  </HeadingPairs>
  <TitlesOfParts>
    <vt:vector size="39" baseType="lpstr">
      <vt:lpstr>Arial</vt:lpstr>
      <vt:lpstr>Calibri</vt:lpstr>
      <vt:lpstr>Courier New</vt:lpstr>
      <vt:lpstr>Slack-Lato</vt:lpstr>
      <vt:lpstr>Trebuchet MS</vt:lpstr>
      <vt:lpstr>Wingdings 3</vt:lpstr>
      <vt:lpstr>Facet</vt:lpstr>
      <vt:lpstr>1_Facet</vt:lpstr>
      <vt:lpstr>NeuroDOT</vt:lpstr>
      <vt:lpstr>PowerPoint Presentation</vt:lpstr>
      <vt:lpstr>PowerPoint Presentation</vt:lpstr>
      <vt:lpstr>Diffuse Optical Tomography</vt:lpstr>
      <vt:lpstr>Light Modeling Tutorials in NeuroDOT</vt:lpstr>
      <vt:lpstr>Generating a Light Model Based on a Subset of Measurements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Help Expand NeuroDOT’s Utility!</vt:lpstr>
      <vt:lpstr>That’s It (For Now)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ORLUser</dc:creator>
  <cp:lastModifiedBy>Emma Speh</cp:lastModifiedBy>
  <cp:revision>2074</cp:revision>
  <dcterms:created xsi:type="dcterms:W3CDTF">2016-10-13T23:27:35Z</dcterms:created>
  <dcterms:modified xsi:type="dcterms:W3CDTF">2024-06-03T16:03:02Z</dcterms:modified>
</cp:coreProperties>
</file>